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handoutMasterIdLst>
    <p:handoutMasterId r:id="rId24"/>
  </p:handoutMasterIdLst>
  <p:sldIdLst>
    <p:sldId id="256" r:id="rId2"/>
    <p:sldId id="258" r:id="rId3"/>
    <p:sldId id="259" r:id="rId4"/>
    <p:sldId id="274" r:id="rId5"/>
    <p:sldId id="275" r:id="rId6"/>
    <p:sldId id="262" r:id="rId7"/>
    <p:sldId id="276" r:id="rId8"/>
    <p:sldId id="263" r:id="rId9"/>
    <p:sldId id="260" r:id="rId10"/>
    <p:sldId id="264" r:id="rId11"/>
    <p:sldId id="265" r:id="rId12"/>
    <p:sldId id="286" r:id="rId13"/>
    <p:sldId id="287" r:id="rId14"/>
    <p:sldId id="288" r:id="rId15"/>
    <p:sldId id="289" r:id="rId16"/>
    <p:sldId id="273" r:id="rId17"/>
    <p:sldId id="280" r:id="rId18"/>
    <p:sldId id="281" r:id="rId19"/>
    <p:sldId id="282" r:id="rId20"/>
    <p:sldId id="283" r:id="rId21"/>
    <p:sldId id="284" r:id="rId22"/>
    <p:sldId id="285" r:id="rId23"/>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83151EC7-418C-42E1-ABA9-62640E13ACBC}">
          <p14:sldIdLst>
            <p14:sldId id="256"/>
            <p14:sldId id="258"/>
            <p14:sldId id="259"/>
            <p14:sldId id="274"/>
            <p14:sldId id="275"/>
            <p14:sldId id="262"/>
            <p14:sldId id="276"/>
            <p14:sldId id="263"/>
            <p14:sldId id="260"/>
            <p14:sldId id="264"/>
            <p14:sldId id="265"/>
            <p14:sldId id="286"/>
            <p14:sldId id="287"/>
            <p14:sldId id="288"/>
            <p14:sldId id="289"/>
          </p14:sldIdLst>
        </p14:section>
        <p14:section name="未命名的章節" id="{46586D83-AC19-4790-AE6C-7A0B8995F43D}">
          <p14:sldIdLst>
            <p14:sldId id="273"/>
            <p14:sldId id="280"/>
            <p14:sldId id="281"/>
            <p14:sldId id="282"/>
            <p14:sldId id="283"/>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4F7"/>
    <a:srgbClr val="FECADA"/>
    <a:srgbClr val="F3B3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C92F737-8109-4D08-9AAF-6BE91A411DC7}" type="datetimeFigureOut">
              <a:rPr lang="zh-TW" altLang="en-US" smtClean="0"/>
              <a:t>2024/4/9</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497FECC-D147-4921-9CE3-E33FB710B30F}" type="slidenum">
              <a:rPr lang="zh-TW" altLang="en-US" smtClean="0"/>
              <a:t>‹#›</a:t>
            </a:fld>
            <a:endParaRPr lang="zh-TW" altLang="en-US"/>
          </a:p>
        </p:txBody>
      </p:sp>
    </p:spTree>
    <p:extLst>
      <p:ext uri="{BB962C8B-B14F-4D97-AF65-F5344CB8AC3E}">
        <p14:creationId xmlns:p14="http://schemas.microsoft.com/office/powerpoint/2010/main" val="1977212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142889B-BF57-4F35-AC8D-D1EA4D5EBDD8}" type="datetimeFigureOut">
              <a:rPr lang="zh-TW" altLang="en-US" smtClean="0"/>
              <a:t>2024/4/9</a:t>
            </a:fld>
            <a:endParaRPr lang="zh-TW" alt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zh-TW"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38469135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407915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203565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272716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142889B-BF57-4F35-AC8D-D1EA4D5EBDD8}" type="datetimeFigureOut">
              <a:rPr lang="zh-TW" altLang="en-US" smtClean="0"/>
              <a:t>2024/4/9</a:t>
            </a:fld>
            <a:endParaRPr lang="zh-TW" alt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zh-TW" altLang="en-US"/>
          </a:p>
        </p:txBody>
      </p:sp>
      <p:sp>
        <p:nvSpPr>
          <p:cNvPr id="6" name="Slide Number Placeholder 5"/>
          <p:cNvSpPr>
            <a:spLocks noGrp="1"/>
          </p:cNvSpPr>
          <p:nvPr>
            <p:ph type="sldNum" sz="quarter" idx="12"/>
          </p:nvPr>
        </p:nvSpPr>
        <p:spPr>
          <a:xfrm>
            <a:off x="8604504" y="5211060"/>
            <a:ext cx="2112264" cy="228600"/>
          </a:xfrm>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22204768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78584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30790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33691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365825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Date Placeholder 7"/>
          <p:cNvSpPr>
            <a:spLocks noGrp="1"/>
          </p:cNvSpPr>
          <p:nvPr>
            <p:ph type="dt" sz="half" idx="10"/>
          </p:nvPr>
        </p:nvSpPr>
        <p:spPr/>
        <p:txBody>
          <a:bodyPr/>
          <a:lstStyle/>
          <a:p>
            <a:fld id="{2142889B-BF57-4F35-AC8D-D1EA4D5EBDD8}" type="datetimeFigureOut">
              <a:rPr lang="zh-TW" altLang="en-US" smtClean="0"/>
              <a:t>2024/4/9</a:t>
            </a:fld>
            <a:endParaRPr lang="zh-TW" altLang="en-US"/>
          </a:p>
        </p:txBody>
      </p:sp>
      <p:sp>
        <p:nvSpPr>
          <p:cNvPr id="9" name="Footer Placeholder 8"/>
          <p:cNvSpPr>
            <a:spLocks noGrp="1"/>
          </p:cNvSpPr>
          <p:nvPr>
            <p:ph type="ftr" sz="quarter" idx="11"/>
          </p:nvPr>
        </p:nvSpPr>
        <p:spPr/>
        <p:txBody>
          <a:bodyPr/>
          <a:lstStyle>
            <a:lvl1pPr algn="r">
              <a:defRPr/>
            </a:lvl1pPr>
          </a:lstStyle>
          <a:p>
            <a:endParaRPr lang="zh-TW" alt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0058CAE-D43F-4C30-859A-E4F7D9DBACEC}" type="slidenum">
              <a:rPr lang="zh-TW" altLang="en-US" smtClean="0"/>
              <a:t>‹#›</a:t>
            </a:fld>
            <a:endParaRPr lang="zh-TW" alt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119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142889B-BF57-4F35-AC8D-D1EA4D5EBDD8}" type="datetimeFigureOut">
              <a:rPr lang="zh-TW" altLang="en-US" smtClean="0"/>
              <a:t>2024/4/9</a:t>
            </a:fld>
            <a:endParaRPr lang="zh-TW"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zh-TW" alt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0058CAE-D43F-4C30-859A-E4F7D9DBACEC}" type="slidenum">
              <a:rPr lang="zh-TW" altLang="en-US" smtClean="0"/>
              <a:t>‹#›</a:t>
            </a:fld>
            <a:endParaRPr lang="zh-TW" alt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92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142889B-BF57-4F35-AC8D-D1EA4D5EBDD8}" type="datetimeFigureOut">
              <a:rPr lang="zh-TW" altLang="en-US" smtClean="0"/>
              <a:t>2024/4/9</a:t>
            </a:fld>
            <a:endParaRPr lang="zh-TW" alt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zh-TW" alt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0058CAE-D43F-4C30-859A-E4F7D9DBACEC}" type="slidenum">
              <a:rPr lang="zh-TW" altLang="en-US" smtClean="0"/>
              <a:t>‹#›</a:t>
            </a:fld>
            <a:endParaRPr lang="zh-TW" altLang="en-US"/>
          </a:p>
        </p:txBody>
      </p:sp>
    </p:spTree>
    <p:extLst>
      <p:ext uri="{BB962C8B-B14F-4D97-AF65-F5344CB8AC3E}">
        <p14:creationId xmlns:p14="http://schemas.microsoft.com/office/powerpoint/2010/main" val="216683586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oex.gov.t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59523" y="2233218"/>
            <a:ext cx="9275885" cy="1011116"/>
          </a:xfrm>
        </p:spPr>
        <p:txBody>
          <a:bodyPr>
            <a:normAutofit/>
          </a:bodyPr>
          <a:lstStyle/>
          <a:p>
            <a:pPr algn="ctr"/>
            <a:r>
              <a:rPr lang="zh-TW" altLang="en-US" sz="6600" dirty="0" smtClean="0">
                <a:latin typeface="標楷體" panose="03000509000000000000" pitchFamily="65" charset="-120"/>
                <a:ea typeface="標楷體" panose="03000509000000000000" pitchFamily="65" charset="-120"/>
              </a:rPr>
              <a:t>國考集體報名說明</a:t>
            </a:r>
            <a:endParaRPr lang="zh-TW" altLang="en-US" sz="6600" dirty="0">
              <a:latin typeface="標楷體" panose="03000509000000000000" pitchFamily="65" charset="-120"/>
              <a:ea typeface="標楷體" panose="03000509000000000000" pitchFamily="65" charset="-120"/>
            </a:endParaRPr>
          </a:p>
        </p:txBody>
      </p:sp>
      <p:sp>
        <p:nvSpPr>
          <p:cNvPr id="3" name="矩形 2"/>
          <p:cNvSpPr/>
          <p:nvPr/>
        </p:nvSpPr>
        <p:spPr>
          <a:xfrm>
            <a:off x="4399086" y="4176319"/>
            <a:ext cx="6670430" cy="461665"/>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報告單位：職</a:t>
            </a:r>
            <a:r>
              <a:rPr lang="zh-TW" altLang="en-US" sz="2400" dirty="0" smtClean="0">
                <a:latin typeface="標楷體" panose="03000509000000000000" pitchFamily="65" charset="-120"/>
                <a:ea typeface="標楷體" panose="03000509000000000000" pitchFamily="65" charset="-120"/>
              </a:rPr>
              <a:t>涯發展暨校友服中心</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職涯中心</a:t>
            </a:r>
            <a:r>
              <a:rPr lang="en-US" altLang="zh-TW" sz="2400" dirty="0" smtClean="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571787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0588" y="137884"/>
            <a:ext cx="11726487" cy="862628"/>
          </a:xfrm>
        </p:spPr>
        <p:txBody>
          <a:bodyPr>
            <a:normAutofit/>
          </a:bodyPr>
          <a:lstStyle/>
          <a:p>
            <a:r>
              <a:rPr lang="zh-TW" altLang="en-US" sz="2800" u="sng" dirty="0" smtClean="0">
                <a:solidFill>
                  <a:schemeClr val="tx1"/>
                </a:solidFill>
                <a:latin typeface="Times New Roman" panose="02020603050405020304" pitchFamily="18" charset="0"/>
                <a:ea typeface="標楷體" panose="03000509000000000000" pitchFamily="65" charset="-120"/>
              </a:rPr>
              <a:t>應考</a:t>
            </a:r>
            <a:r>
              <a:rPr lang="zh-TW" altLang="en-US" sz="2800" u="sng" dirty="0">
                <a:solidFill>
                  <a:schemeClr val="tx1"/>
                </a:solidFill>
                <a:latin typeface="Times New Roman" panose="02020603050405020304" pitchFamily="18" charset="0"/>
                <a:ea typeface="標楷體" panose="03000509000000000000" pitchFamily="65" charset="-120"/>
              </a:rPr>
              <a:t>人登錄報名資料注意事項：</a:t>
            </a:r>
          </a:p>
        </p:txBody>
      </p:sp>
      <p:sp>
        <p:nvSpPr>
          <p:cNvPr id="3" name="內容版面配置區 2"/>
          <p:cNvSpPr>
            <a:spLocks noGrp="1"/>
          </p:cNvSpPr>
          <p:nvPr>
            <p:ph idx="1"/>
          </p:nvPr>
        </p:nvSpPr>
        <p:spPr>
          <a:xfrm>
            <a:off x="210588" y="915064"/>
            <a:ext cx="11726487" cy="1314878"/>
          </a:xfrm>
        </p:spPr>
        <p:txBody>
          <a:bodyPr>
            <a:noAutofit/>
          </a:bodyPr>
          <a:lstStyle/>
          <a:p>
            <a:pPr>
              <a:buFont typeface="Wingdings" panose="05000000000000000000" pitchFamily="2" charset="2"/>
              <a:buChar char="l"/>
            </a:pPr>
            <a:r>
              <a:rPr lang="zh-TW" altLang="en-US" sz="2400" dirty="0" smtClean="0">
                <a:latin typeface="Times New Roman" panose="02020603050405020304" pitchFamily="18" charset="0"/>
                <a:ea typeface="標楷體" panose="03000509000000000000" pitchFamily="65" charset="-120"/>
              </a:rPr>
              <a:t>進入</a:t>
            </a:r>
            <a:r>
              <a:rPr lang="zh-TW" altLang="en-US" sz="2400" dirty="0">
                <a:latin typeface="Times New Roman" panose="02020603050405020304" pitchFamily="18" charset="0"/>
                <a:ea typeface="標楷體" panose="03000509000000000000" pitchFamily="65" charset="-120"/>
              </a:rPr>
              <a:t>網路報名資訊系統後，正確選取考試名稱，再進行報名作業，以避免發生誤報之情形，</a:t>
            </a:r>
            <a:r>
              <a:rPr lang="zh-TW" altLang="en-US" sz="2400" b="1" u="sng" dirty="0">
                <a:solidFill>
                  <a:srgbClr val="FF0000"/>
                </a:solidFill>
                <a:latin typeface="Times New Roman" panose="02020603050405020304" pitchFamily="18" charset="0"/>
                <a:ea typeface="標楷體" panose="03000509000000000000" pitchFamily="65" charset="-120"/>
              </a:rPr>
              <a:t>考區一經選定，不得更改</a:t>
            </a:r>
            <a:r>
              <a:rPr lang="zh-TW" altLang="en-US" sz="2400" dirty="0">
                <a:latin typeface="Times New Roman" panose="02020603050405020304" pitchFamily="18" charset="0"/>
                <a:ea typeface="標楷體" panose="03000509000000000000" pitchFamily="65" charset="-120"/>
              </a:rPr>
              <a:t>。</a:t>
            </a:r>
          </a:p>
          <a:p>
            <a:pPr>
              <a:buFont typeface="Wingdings" panose="05000000000000000000" pitchFamily="2" charset="2"/>
              <a:buChar char="l"/>
            </a:pPr>
            <a:r>
              <a:rPr lang="zh-TW" altLang="en-US" sz="2400" dirty="0" smtClean="0">
                <a:latin typeface="Times New Roman" panose="02020603050405020304" pitchFamily="18" charset="0"/>
                <a:ea typeface="標楷體" panose="03000509000000000000" pitchFamily="65" charset="-120"/>
              </a:rPr>
              <a:t>選</a:t>
            </a:r>
            <a:r>
              <a:rPr lang="zh-TW" altLang="en-US" sz="2400" dirty="0">
                <a:latin typeface="Times New Roman" panose="02020603050405020304" pitchFamily="18" charset="0"/>
                <a:ea typeface="標楷體" panose="03000509000000000000" pitchFamily="65" charset="-120"/>
              </a:rPr>
              <a:t>填資料</a:t>
            </a:r>
          </a:p>
        </p:txBody>
      </p:sp>
      <p:graphicFrame>
        <p:nvGraphicFramePr>
          <p:cNvPr id="4" name="表格 3"/>
          <p:cNvGraphicFramePr>
            <a:graphicFrameLocks noGrp="1"/>
          </p:cNvGraphicFramePr>
          <p:nvPr>
            <p:extLst>
              <p:ext uri="{D42A27DB-BD31-4B8C-83A1-F6EECF244321}">
                <p14:modId xmlns:p14="http://schemas.microsoft.com/office/powerpoint/2010/main" val="3603070446"/>
              </p:ext>
            </p:extLst>
          </p:nvPr>
        </p:nvGraphicFramePr>
        <p:xfrm>
          <a:off x="785257" y="2361826"/>
          <a:ext cx="10715081" cy="3816327"/>
        </p:xfrm>
        <a:graphic>
          <a:graphicData uri="http://schemas.openxmlformats.org/drawingml/2006/table">
            <a:tbl>
              <a:tblPr firstRow="1" bandRow="1">
                <a:tableStyleId>{5C22544A-7EE6-4342-B048-85BDC9FD1C3A}</a:tableStyleId>
              </a:tblPr>
              <a:tblGrid>
                <a:gridCol w="2701272">
                  <a:extLst>
                    <a:ext uri="{9D8B030D-6E8A-4147-A177-3AD203B41FA5}">
                      <a16:colId xmlns:a16="http://schemas.microsoft.com/office/drawing/2014/main" val="2178507979"/>
                    </a:ext>
                  </a:extLst>
                </a:gridCol>
                <a:gridCol w="4971670">
                  <a:extLst>
                    <a:ext uri="{9D8B030D-6E8A-4147-A177-3AD203B41FA5}">
                      <a16:colId xmlns:a16="http://schemas.microsoft.com/office/drawing/2014/main" val="1576908688"/>
                    </a:ext>
                  </a:extLst>
                </a:gridCol>
                <a:gridCol w="3042139">
                  <a:extLst>
                    <a:ext uri="{9D8B030D-6E8A-4147-A177-3AD203B41FA5}">
                      <a16:colId xmlns:a16="http://schemas.microsoft.com/office/drawing/2014/main" val="3193076"/>
                    </a:ext>
                  </a:extLst>
                </a:gridCol>
              </a:tblGrid>
              <a:tr h="604056">
                <a:tc>
                  <a:txBody>
                    <a:bodyPr/>
                    <a:lstStyle/>
                    <a:p>
                      <a:pPr algn="ctr"/>
                      <a:r>
                        <a:rPr lang="zh-TW" altLang="en-US" sz="1800" dirty="0" smtClean="0">
                          <a:latin typeface="標楷體" panose="03000509000000000000" pitchFamily="65" charset="-120"/>
                          <a:ea typeface="標楷體" panose="03000509000000000000" pitchFamily="65" charset="-120"/>
                        </a:rPr>
                        <a:t>欄位</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800" dirty="0" smtClean="0">
                          <a:latin typeface="標楷體" panose="03000509000000000000" pitchFamily="65" charset="-120"/>
                          <a:ea typeface="標楷體" panose="03000509000000000000" pitchFamily="65" charset="-120"/>
                        </a:rPr>
                        <a:t>點選項目</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800" dirty="0" smtClean="0">
                          <a:latin typeface="標楷體" panose="03000509000000000000" pitchFamily="65" charset="-120"/>
                          <a:ea typeface="標楷體" panose="03000509000000000000" pitchFamily="65" charset="-120"/>
                        </a:rPr>
                        <a:t>備註</a:t>
                      </a:r>
                      <a:endParaRPr lang="zh-TW" altLang="en-US" sz="18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43659039"/>
                  </a:ext>
                </a:extLst>
              </a:tr>
              <a:tr h="458590">
                <a:tc>
                  <a:txBody>
                    <a:bodyPr/>
                    <a:lstStyle/>
                    <a:p>
                      <a:pPr algn="ctr"/>
                      <a:r>
                        <a:rPr lang="zh-TW" altLang="en-US" sz="1800" dirty="0" smtClean="0">
                          <a:latin typeface="標楷體" panose="03000509000000000000" pitchFamily="65" charset="-120"/>
                          <a:ea typeface="標楷體" panose="03000509000000000000" pitchFamily="65" charset="-120"/>
                        </a:rPr>
                        <a:t>應試學位</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pPr algn="l"/>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請依實際情況選填。</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sz="18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382303155"/>
                  </a:ext>
                </a:extLst>
              </a:tr>
              <a:tr h="840722">
                <a:tc>
                  <a:txBody>
                    <a:bodyPr/>
                    <a:lstStyle/>
                    <a:p>
                      <a:pPr algn="ct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學位授予學校</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pPr algn="l"/>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就讀學校，</a:t>
                      </a:r>
                      <a:r>
                        <a:rPr lang="zh-TW" altLang="en-US" sz="18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美和學校財團法人</a:t>
                      </a:r>
                      <a:r>
                        <a:rPr lang="zh-TW" altLang="en-US" sz="18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美和科技大學</a:t>
                      </a: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務必選填正確，以免無法</a:t>
                      </a:r>
                    </a:p>
                    <a:p>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列入集體報名名單</a:t>
                      </a:r>
                      <a:endParaRPr lang="zh-TW" altLang="en-US" sz="18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214844089"/>
                  </a:ext>
                </a:extLst>
              </a:tr>
              <a:tr h="438244">
                <a:tc>
                  <a:txBody>
                    <a:bodyPr/>
                    <a:lstStyle/>
                    <a:p>
                      <a:pPr algn="ct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所系科代碼</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pPr algn="l"/>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就讀系</a:t>
                      </a:r>
                      <a:r>
                        <a:rPr lang="en-US" altLang="zh-TW"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科</a:t>
                      </a:r>
                      <a:r>
                        <a:rPr lang="en-US" altLang="zh-TW"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 選填護理系或護理科</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pPr algn="ctr"/>
                      <a:endParaRPr lang="zh-TW" altLang="en-US" sz="18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513617697"/>
                  </a:ext>
                </a:extLst>
              </a:tr>
              <a:tr h="835715">
                <a:tc>
                  <a:txBody>
                    <a:bodyPr/>
                    <a:lstStyle/>
                    <a:p>
                      <a:pPr algn="ct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畢肄業</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請選填「</a:t>
                      </a:r>
                      <a:r>
                        <a:rPr lang="zh-TW" altLang="en-US" sz="1800" b="1" i="0" u="sng" strike="noStrike" kern="1200" baseline="0" dirty="0" smtClean="0">
                          <a:solidFill>
                            <a:srgbClr val="FF0000"/>
                          </a:solidFill>
                          <a:latin typeface="標楷體" panose="03000509000000000000" pitchFamily="65" charset="-120"/>
                          <a:ea typeface="標楷體" panose="03000509000000000000" pitchFamily="65" charset="-120"/>
                          <a:cs typeface="+mn-cs"/>
                        </a:rPr>
                        <a:t>畢業</a:t>
                      </a: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p>
                  </a:txBody>
                  <a:tcPr anchor="ctr"/>
                </a:tc>
                <a:tc>
                  <a:txBody>
                    <a:bodyPr/>
                    <a:lstStyle/>
                    <a:p>
                      <a:pPr algn="ctr"/>
                      <a:endParaRPr lang="zh-TW" altLang="en-US" sz="18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3205566"/>
                  </a:ext>
                </a:extLst>
              </a:tr>
              <a:tr h="639000">
                <a:tc>
                  <a:txBody>
                    <a:bodyPr/>
                    <a:lstStyle/>
                    <a:p>
                      <a:pPr algn="ct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在校生學號</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r>
                        <a:rPr lang="zh-TW" altLang="en-US" sz="1800" b="0" i="0" u="sng" strike="noStrike" kern="1200" baseline="0" dirty="0" smtClean="0">
                          <a:solidFill>
                            <a:schemeClr val="dk1"/>
                          </a:solidFill>
                          <a:latin typeface="標楷體" panose="03000509000000000000" pitchFamily="65" charset="-120"/>
                          <a:ea typeface="標楷體" panose="03000509000000000000" pitchFamily="65" charset="-120"/>
                          <a:cs typeface="+mn-cs"/>
                        </a:rPr>
                        <a:t>應屆畢業</a:t>
                      </a: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及</a:t>
                      </a:r>
                      <a:r>
                        <a:rPr lang="zh-TW" altLang="en-US" sz="1800" b="0" i="0" u="sng" strike="noStrike" kern="1200" baseline="0" dirty="0" smtClean="0">
                          <a:solidFill>
                            <a:schemeClr val="dk1"/>
                          </a:solidFill>
                          <a:latin typeface="標楷體" panose="03000509000000000000" pitchFamily="65" charset="-120"/>
                          <a:ea typeface="標楷體" panose="03000509000000000000" pitchFamily="65" charset="-120"/>
                          <a:cs typeface="+mn-cs"/>
                        </a:rPr>
                        <a:t>集體報名</a:t>
                      </a:r>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之在校生務必填寫。</a:t>
                      </a:r>
                      <a:endParaRPr lang="zh-TW" altLang="en-US" sz="1800" dirty="0">
                        <a:latin typeface="標楷體" panose="03000509000000000000" pitchFamily="65" charset="-120"/>
                        <a:ea typeface="標楷體" panose="03000509000000000000" pitchFamily="65" charset="-120"/>
                      </a:endParaRPr>
                    </a:p>
                  </a:txBody>
                  <a:tcPr anchor="ctr"/>
                </a:tc>
                <a:tc>
                  <a:txBody>
                    <a:bodyPr/>
                    <a:lstStyle/>
                    <a:p>
                      <a:r>
                        <a:rPr lang="zh-TW" altLang="en-US" sz="18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非集體報名者請勿填寫</a:t>
                      </a:r>
                      <a:endParaRPr lang="zh-TW" altLang="en-US" sz="180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365482089"/>
                  </a:ext>
                </a:extLst>
              </a:tr>
            </a:tbl>
          </a:graphicData>
        </a:graphic>
      </p:graphicFrame>
    </p:spTree>
    <p:extLst>
      <p:ext uri="{BB962C8B-B14F-4D97-AF65-F5344CB8AC3E}">
        <p14:creationId xmlns:p14="http://schemas.microsoft.com/office/powerpoint/2010/main" val="266214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6919"/>
            <a:ext cx="12192000" cy="589085"/>
          </a:xfrm>
        </p:spPr>
        <p:txBody>
          <a:bodyPr>
            <a:normAutofit/>
          </a:bodyPr>
          <a:lstStyle/>
          <a:p>
            <a:r>
              <a:rPr lang="zh-TW" altLang="en-US" sz="2800" u="sng" dirty="0">
                <a:solidFill>
                  <a:schemeClr val="tx1"/>
                </a:solidFill>
                <a:latin typeface="Times New Roman" panose="02020603050405020304" pitchFamily="18" charset="0"/>
                <a:ea typeface="標楷體" panose="03000509000000000000" pitchFamily="65" charset="-120"/>
              </a:rPr>
              <a:t>二、各應考人繳交報名表件順序及注意事項：</a:t>
            </a:r>
          </a:p>
        </p:txBody>
      </p:sp>
      <p:sp>
        <p:nvSpPr>
          <p:cNvPr id="3" name="內容版面配置區 2"/>
          <p:cNvSpPr>
            <a:spLocks noGrp="1"/>
          </p:cNvSpPr>
          <p:nvPr>
            <p:ph idx="1"/>
          </p:nvPr>
        </p:nvSpPr>
        <p:spPr>
          <a:xfrm>
            <a:off x="290147" y="656004"/>
            <a:ext cx="11764108" cy="346320"/>
          </a:xfrm>
        </p:spPr>
        <p:txBody>
          <a:bodyPr>
            <a:noAutofit/>
          </a:bodyPr>
          <a:lstStyle/>
          <a:p>
            <a:pPr marL="0" indent="0">
              <a:buNone/>
            </a:pP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依下表序號由上而下，整理齊全，用迴紋針夾於</a:t>
            </a:r>
            <a:r>
              <a:rPr lang="zh-TW" altLang="en-US" sz="2000" u="sng" dirty="0">
                <a:solidFill>
                  <a:srgbClr val="FF0000"/>
                </a:solidFill>
                <a:latin typeface="標楷體" panose="03000509000000000000" pitchFamily="65" charset="-120"/>
                <a:ea typeface="標楷體" panose="03000509000000000000" pitchFamily="65" charset="-120"/>
              </a:rPr>
              <a:t>左上角</a:t>
            </a:r>
            <a:r>
              <a:rPr lang="zh-TW" altLang="en-US" sz="2000" dirty="0">
                <a:solidFill>
                  <a:srgbClr val="FF0000"/>
                </a:solidFill>
                <a:latin typeface="標楷體" panose="03000509000000000000" pitchFamily="65" charset="-120"/>
                <a:ea typeface="標楷體" panose="03000509000000000000" pitchFamily="65" charset="-120"/>
              </a:rPr>
              <a:t>（切勿用釘書針）</a:t>
            </a:r>
            <a:r>
              <a:rPr lang="zh-TW" altLang="en-US" sz="2000" dirty="0" smtClean="0">
                <a:solidFill>
                  <a:srgbClr val="FF0000"/>
                </a:solidFill>
                <a:latin typeface="標楷體" panose="03000509000000000000" pitchFamily="65" charset="-120"/>
                <a:ea typeface="標楷體" panose="03000509000000000000" pitchFamily="65" charset="-120"/>
              </a:rPr>
              <a:t>，交學校辦理</a:t>
            </a:r>
            <a:r>
              <a:rPr lang="zh-TW" altLang="en-US" sz="2000" dirty="0">
                <a:solidFill>
                  <a:srgbClr val="FF0000"/>
                </a:solidFill>
                <a:latin typeface="標楷體" panose="03000509000000000000" pitchFamily="65" charset="-120"/>
                <a:ea typeface="標楷體" panose="03000509000000000000" pitchFamily="65" charset="-120"/>
              </a:rPr>
              <a:t>集體</a:t>
            </a:r>
            <a:r>
              <a:rPr lang="zh-TW" altLang="en-US" sz="2000" dirty="0" smtClean="0">
                <a:solidFill>
                  <a:srgbClr val="FF0000"/>
                </a:solidFill>
                <a:latin typeface="標楷體" panose="03000509000000000000" pitchFamily="65" charset="-120"/>
                <a:ea typeface="標楷體" panose="03000509000000000000" pitchFamily="65" charset="-120"/>
              </a:rPr>
              <a:t>報名</a:t>
            </a:r>
            <a:r>
              <a:rPr lang="en-US" altLang="zh-TW" sz="2000" dirty="0" smtClean="0">
                <a:solidFill>
                  <a:srgbClr val="FF0000"/>
                </a:solidFill>
                <a:latin typeface="標楷體" panose="03000509000000000000" pitchFamily="65" charset="-120"/>
                <a:ea typeface="標楷體" panose="03000509000000000000" pitchFamily="65" charset="-120"/>
              </a:rPr>
              <a:t>】</a:t>
            </a:r>
            <a:endParaRPr lang="zh-TW" altLang="en-US" sz="2000" dirty="0">
              <a:solidFill>
                <a:srgbClr val="FF0000"/>
              </a:solidFill>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81041728"/>
              </p:ext>
            </p:extLst>
          </p:nvPr>
        </p:nvGraphicFramePr>
        <p:xfrm>
          <a:off x="290147" y="1130793"/>
          <a:ext cx="11473964" cy="5404538"/>
        </p:xfrm>
        <a:graphic>
          <a:graphicData uri="http://schemas.openxmlformats.org/drawingml/2006/table">
            <a:tbl>
              <a:tblPr firstRow="1" bandRow="1">
                <a:tableStyleId>{5C22544A-7EE6-4342-B048-85BDC9FD1C3A}</a:tableStyleId>
              </a:tblPr>
              <a:tblGrid>
                <a:gridCol w="659426">
                  <a:extLst>
                    <a:ext uri="{9D8B030D-6E8A-4147-A177-3AD203B41FA5}">
                      <a16:colId xmlns:a16="http://schemas.microsoft.com/office/drawing/2014/main" val="3700018557"/>
                    </a:ext>
                  </a:extLst>
                </a:gridCol>
                <a:gridCol w="1362808">
                  <a:extLst>
                    <a:ext uri="{9D8B030D-6E8A-4147-A177-3AD203B41FA5}">
                      <a16:colId xmlns:a16="http://schemas.microsoft.com/office/drawing/2014/main" val="1428683427"/>
                    </a:ext>
                  </a:extLst>
                </a:gridCol>
                <a:gridCol w="474785">
                  <a:extLst>
                    <a:ext uri="{9D8B030D-6E8A-4147-A177-3AD203B41FA5}">
                      <a16:colId xmlns:a16="http://schemas.microsoft.com/office/drawing/2014/main" val="306235437"/>
                    </a:ext>
                  </a:extLst>
                </a:gridCol>
                <a:gridCol w="2901461">
                  <a:extLst>
                    <a:ext uri="{9D8B030D-6E8A-4147-A177-3AD203B41FA5}">
                      <a16:colId xmlns:a16="http://schemas.microsoft.com/office/drawing/2014/main" val="1650880811"/>
                    </a:ext>
                  </a:extLst>
                </a:gridCol>
                <a:gridCol w="6075484">
                  <a:extLst>
                    <a:ext uri="{9D8B030D-6E8A-4147-A177-3AD203B41FA5}">
                      <a16:colId xmlns:a16="http://schemas.microsoft.com/office/drawing/2014/main" val="972947068"/>
                    </a:ext>
                  </a:extLst>
                </a:gridCol>
              </a:tblGrid>
              <a:tr h="448404">
                <a:tc>
                  <a:txBody>
                    <a:bodyPr/>
                    <a:lstStyle/>
                    <a:p>
                      <a:pPr algn="ctr"/>
                      <a:r>
                        <a:rPr lang="zh-TW" altLang="en-US" sz="1600" baseline="0" dirty="0" smtClean="0">
                          <a:latin typeface="Times New Roman" panose="02020603050405020304" pitchFamily="18" charset="0"/>
                          <a:ea typeface="標楷體" panose="03000509000000000000" pitchFamily="65" charset="-120"/>
                        </a:rPr>
                        <a:t>序號</a:t>
                      </a:r>
                      <a:endParaRPr lang="zh-TW" altLang="en-US" sz="1600" baseline="0" dirty="0">
                        <a:latin typeface="Times New Roman" panose="02020603050405020304" pitchFamily="18" charset="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tcPr>
                </a:tc>
                <a:tc>
                  <a:txBody>
                    <a:bodyPr/>
                    <a:lstStyle/>
                    <a:p>
                      <a:pPr algn="ctr"/>
                      <a:r>
                        <a:rPr lang="zh-TW" altLang="en-US" sz="1600" baseline="0" dirty="0" smtClean="0">
                          <a:latin typeface="Times New Roman" panose="02020603050405020304" pitchFamily="18" charset="0"/>
                          <a:ea typeface="標楷體" panose="03000509000000000000" pitchFamily="65" charset="-120"/>
                        </a:rPr>
                        <a:t>繳交表件</a:t>
                      </a:r>
                      <a:endParaRPr lang="zh-TW" altLang="en-US" sz="1600" baseline="0" dirty="0">
                        <a:latin typeface="Times New Roman" panose="02020603050405020304" pitchFamily="18" charset="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tcPr>
                </a:tc>
                <a:tc gridSpan="2">
                  <a:txBody>
                    <a:bodyPr/>
                    <a:lstStyle/>
                    <a:p>
                      <a:pPr algn="ctr"/>
                      <a:r>
                        <a:rPr lang="zh-TW" altLang="en-US" sz="1600" baseline="0" dirty="0" smtClean="0">
                          <a:latin typeface="Times New Roman" panose="02020603050405020304" pitchFamily="18" charset="0"/>
                          <a:ea typeface="標楷體" panose="03000509000000000000" pitchFamily="65" charset="-120"/>
                        </a:rPr>
                        <a:t>填</a:t>
                      </a:r>
                      <a:r>
                        <a:rPr lang="en-US" altLang="zh-TW" sz="1600" baseline="0" dirty="0" smtClean="0">
                          <a:latin typeface="Times New Roman" panose="02020603050405020304" pitchFamily="18" charset="0"/>
                          <a:ea typeface="標楷體" panose="03000509000000000000" pitchFamily="65" charset="-120"/>
                        </a:rPr>
                        <a:t>(</a:t>
                      </a:r>
                      <a:r>
                        <a:rPr lang="zh-TW" altLang="en-US" sz="1600" baseline="0" dirty="0" smtClean="0">
                          <a:latin typeface="Times New Roman" panose="02020603050405020304" pitchFamily="18" charset="0"/>
                          <a:ea typeface="標楷體" panose="03000509000000000000" pitchFamily="65" charset="-120"/>
                        </a:rPr>
                        <a:t>貼</a:t>
                      </a:r>
                      <a:r>
                        <a:rPr lang="en-US" altLang="zh-TW" sz="1600" baseline="0" dirty="0" smtClean="0">
                          <a:latin typeface="Times New Roman" panose="02020603050405020304" pitchFamily="18" charset="0"/>
                          <a:ea typeface="標楷體" panose="03000509000000000000" pitchFamily="65" charset="-120"/>
                        </a:rPr>
                        <a:t>)</a:t>
                      </a:r>
                      <a:r>
                        <a:rPr lang="zh-TW" altLang="en-US" sz="1600" baseline="0" dirty="0" smtClean="0">
                          <a:latin typeface="Times New Roman" panose="02020603050405020304" pitchFamily="18" charset="0"/>
                          <a:ea typeface="標楷體" panose="03000509000000000000" pitchFamily="65" charset="-120"/>
                        </a:rPr>
                        <a:t>妥資料</a:t>
                      </a:r>
                      <a:endParaRPr lang="zh-TW" altLang="en-US" sz="1600" baseline="0" dirty="0">
                        <a:latin typeface="Times New Roman" panose="02020603050405020304" pitchFamily="18" charset="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600" baseline="0" dirty="0" smtClean="0">
                          <a:latin typeface="Times New Roman" panose="02020603050405020304" pitchFamily="18" charset="0"/>
                          <a:ea typeface="標楷體" panose="03000509000000000000" pitchFamily="65" charset="-120"/>
                        </a:rPr>
                        <a:t>備註</a:t>
                      </a:r>
                      <a:endParaRPr lang="zh-TW" altLang="en-US" sz="1600" baseline="0" dirty="0">
                        <a:latin typeface="Times New Roman" panose="02020603050405020304" pitchFamily="18" charset="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736322"/>
                  </a:ext>
                </a:extLst>
              </a:tr>
              <a:tr h="555946">
                <a:tc rowSpan="5">
                  <a:txBody>
                    <a:bodyPr/>
                    <a:lstStyle/>
                    <a:p>
                      <a:pPr algn="ctr"/>
                      <a:r>
                        <a:rPr lang="en-US" altLang="zh-TW" baseline="0" dirty="0" smtClean="0">
                          <a:latin typeface="Times New Roman" panose="02020603050405020304" pitchFamily="18" charset="0"/>
                          <a:ea typeface="標楷體" panose="03000509000000000000" pitchFamily="65" charset="-120"/>
                        </a:rPr>
                        <a:t>1</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l"/>
                      <a:r>
                        <a:rPr lang="zh-TW" altLang="en-US" u="sng" baseline="0" dirty="0" smtClean="0">
                          <a:solidFill>
                            <a:srgbClr val="FF0000"/>
                          </a:solidFill>
                          <a:latin typeface="Times New Roman" panose="02020603050405020304" pitchFamily="18" charset="0"/>
                          <a:ea typeface="標楷體" panose="03000509000000000000" pitchFamily="65" charset="-120"/>
                        </a:rPr>
                        <a:t>報名履歷表</a:t>
                      </a:r>
                      <a:endParaRPr lang="zh-TW" altLang="en-US" u="sng" baseline="0" dirty="0">
                        <a:solidFill>
                          <a:srgbClr val="FF0000"/>
                        </a:solidFill>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baseline="0" dirty="0" smtClean="0">
                          <a:latin typeface="Times New Roman" panose="02020603050405020304" pitchFamily="18" charset="0"/>
                          <a:ea typeface="標楷體" panose="03000509000000000000" pitchFamily="65" charset="-120"/>
                        </a:rPr>
                        <a:t>1</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800" b="1"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最近</a:t>
                      </a:r>
                      <a:r>
                        <a:rPr lang="en-US" altLang="zh-TW" sz="1800" b="1"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1 </a:t>
                      </a:r>
                      <a:r>
                        <a:rPr lang="zh-TW" altLang="en-US" sz="1800" b="1"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年內</a:t>
                      </a:r>
                      <a:r>
                        <a:rPr lang="en-US" altLang="zh-TW" sz="1800" b="1"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1 </a:t>
                      </a:r>
                      <a:r>
                        <a:rPr lang="zh-TW" altLang="en-US" sz="1800" b="1"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吋</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正面脫帽半身</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相片</a:t>
                      </a: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1 </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張</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背面請書寫姓名、考區、報考類科</a:t>
                      </a:r>
                      <a:r>
                        <a:rPr lang="en-US" altLang="zh-TW" sz="1800" b="1" i="0" u="sng" strike="noStrike" kern="1200" baseline="0" dirty="0" smtClean="0">
                          <a:solidFill>
                            <a:srgbClr val="FF0000"/>
                          </a:solidFill>
                          <a:latin typeface="Times New Roman" panose="02020603050405020304" pitchFamily="18" charset="0"/>
                          <a:ea typeface="標楷體" panose="03000509000000000000" pitchFamily="65" charset="-120"/>
                          <a:cs typeface="+mn-cs"/>
                        </a:rPr>
                        <a:t>(</a:t>
                      </a:r>
                      <a:r>
                        <a:rPr lang="zh-TW" altLang="en-US" sz="1800" b="1" i="0" u="sng" strike="noStrike" kern="1200" baseline="0" dirty="0" smtClean="0">
                          <a:solidFill>
                            <a:srgbClr val="FF0000"/>
                          </a:solidFill>
                          <a:latin typeface="Times New Roman" panose="02020603050405020304" pitchFamily="18" charset="0"/>
                          <a:ea typeface="標楷體" panose="03000509000000000000" pitchFamily="65" charset="-120"/>
                          <a:cs typeface="+mn-cs"/>
                        </a:rPr>
                        <a:t>系統可不必上傳照片</a:t>
                      </a:r>
                      <a:r>
                        <a:rPr lang="en-US" altLang="zh-TW" sz="1800" b="1" i="0" u="sng" strike="noStrike" kern="1200" baseline="0" dirty="0" smtClean="0">
                          <a:solidFill>
                            <a:srgbClr val="FF0000"/>
                          </a:solidFill>
                          <a:latin typeface="Times New Roman" panose="02020603050405020304" pitchFamily="18" charset="0"/>
                          <a:ea typeface="標楷體" panose="03000509000000000000" pitchFamily="65" charset="-120"/>
                          <a:cs typeface="+mn-cs"/>
                        </a:rPr>
                        <a:t>)</a:t>
                      </a:r>
                      <a:endParaRPr lang="zh-TW" altLang="en-US" b="1" u="sng" baseline="0" dirty="0">
                        <a:solidFill>
                          <a:srgbClr val="FF0000"/>
                        </a:solidFill>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1081453"/>
                  </a:ext>
                </a:extLst>
              </a:tr>
              <a:tr h="657388">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baseline="0" dirty="0" smtClean="0">
                          <a:latin typeface="Times New Roman" panose="02020603050405020304" pitchFamily="18" charset="0"/>
                          <a:ea typeface="標楷體" panose="03000509000000000000" pitchFamily="65" charset="-120"/>
                        </a:rPr>
                        <a:t>2</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國民身分證正、背面影本</a:t>
                      </a:r>
                      <a:endParaRPr lang="zh-TW" altLang="en-US" baseline="0" dirty="0">
                        <a:solidFill>
                          <a:srgbClr val="FF0000"/>
                        </a:solidFill>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華僑：應繳僑務委員會核發之華僑身分證明書或外交部或僑居地之中華民國使領館、代表處、辦事處、其他外交部授權機構加簽僑居身分之有效中華民國護照。</a:t>
                      </a:r>
                    </a:p>
                    <a:p>
                      <a:r>
                        <a:rPr lang="zh-TW" altLang="en-US" sz="14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無中華民國國民身分證者：請黏貼護照及居留證影本（須含國籍、姓名、出生年月日、護照號碼）；如已完成申辦中華民國統一證號之非本國籍之外國人，於報名履歷表之國民身分證統一編號欄位，請一律填寫</a:t>
                      </a:r>
                      <a:r>
                        <a:rPr lang="en-US" altLang="zh-TW" sz="14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10 </a:t>
                      </a:r>
                      <a:r>
                        <a:rPr lang="zh-TW" altLang="en-US" sz="14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碼之統一證號，如未申辦者，請填寫居留證上之統一證號。</a:t>
                      </a:r>
                      <a:endParaRPr lang="zh-TW" altLang="en-US" sz="1400"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6043128"/>
                  </a:ext>
                </a:extLst>
              </a:tr>
              <a:tr h="432545">
                <a:tc vMerge="1">
                  <a:txBody>
                    <a:bodyPr/>
                    <a:lstStyle/>
                    <a:p>
                      <a:pPr algn="ctr"/>
                      <a:endParaRPr lang="zh-TW" altLang="en-US" dirty="0"/>
                    </a:p>
                  </a:txBody>
                  <a:tcPr anchor="ctr"/>
                </a:tc>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baseline="0" dirty="0" smtClean="0">
                          <a:latin typeface="Times New Roman" panose="02020603050405020304" pitchFamily="18" charset="0"/>
                          <a:ea typeface="標楷體" panose="03000509000000000000" pitchFamily="65" charset="-120"/>
                        </a:rPr>
                        <a:t>3</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baseline="0" dirty="0" smtClean="0">
                          <a:latin typeface="Times New Roman" panose="02020603050405020304" pitchFamily="18" charset="0"/>
                          <a:ea typeface="標楷體" panose="03000509000000000000" pitchFamily="65" charset="-120"/>
                        </a:rPr>
                        <a:t>造字申請書</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有罕見姓名者方須繳交</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026890"/>
                  </a:ext>
                </a:extLst>
              </a:tr>
              <a:tr h="469749">
                <a:tc vMerge="1">
                  <a:txBody>
                    <a:bodyPr/>
                    <a:lstStyle/>
                    <a:p>
                      <a:pPr algn="ctr"/>
                      <a:endParaRPr lang="zh-TW" altLang="en-US" dirty="0"/>
                    </a:p>
                  </a:txBody>
                  <a:tcPr anchor="ctr"/>
                </a:tc>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baseline="0" dirty="0" smtClean="0">
                          <a:latin typeface="Times New Roman" panose="02020603050405020304" pitchFamily="18" charset="0"/>
                          <a:ea typeface="標楷體" panose="03000509000000000000" pitchFamily="65" charset="-120"/>
                        </a:rPr>
                        <a:t>4</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baseline="0" dirty="0" smtClean="0">
                          <a:solidFill>
                            <a:srgbClr val="0070C0"/>
                          </a:solidFill>
                          <a:latin typeface="Times New Roman" panose="02020603050405020304" pitchFamily="18" charset="0"/>
                          <a:ea typeface="標楷體" panose="03000509000000000000" pitchFamily="65" charset="-120"/>
                        </a:rPr>
                        <a:t>簽名</a:t>
                      </a:r>
                      <a:endParaRPr lang="zh-TW" altLang="en-US" baseline="0" dirty="0">
                        <a:solidFill>
                          <a:srgbClr val="0070C0"/>
                        </a:solidFill>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正面下方應考人簽名欄務請親自簽名</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0637761"/>
                  </a:ext>
                </a:extLst>
              </a:tr>
              <a:tr h="867438">
                <a:tc vMerge="1">
                  <a:txBody>
                    <a:bodyPr/>
                    <a:lstStyle/>
                    <a:p>
                      <a:pPr algn="ctr"/>
                      <a:endParaRPr lang="zh-TW" altLang="en-US"/>
                    </a:p>
                  </a:txBody>
                  <a:tcPr anchor="ctr"/>
                </a:tc>
                <a:tc vMerge="1">
                  <a:txBody>
                    <a:bodyPr/>
                    <a:lstStyle/>
                    <a:p>
                      <a:pPr algn="ctr"/>
                      <a:endParaRPr lang="zh-TW"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1</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、除「審查人員簽章」與「座號」欄勿填寫外，請確實填載各項資料。</a:t>
                      </a:r>
                    </a:p>
                    <a:p>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2</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自</a:t>
                      </a:r>
                      <a:r>
                        <a:rPr lang="en-US" altLang="zh-TW"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109 </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年起，無須於報名履歷表背面黏貼繳費收據或系統列印之信用卡繳款憑證。</a:t>
                      </a:r>
                      <a:endParaRPr lang="en-US" altLang="zh-TW"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endParaRPr>
                    </a:p>
                    <a:p>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       </a:t>
                      </a:r>
                      <a:r>
                        <a:rPr lang="en-US" altLang="zh-TW"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繳費收據請應考人自行妥善保管</a:t>
                      </a:r>
                      <a:r>
                        <a:rPr lang="en-US" altLang="zh-TW"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a:t>
                      </a:r>
                      <a:endParaRPr lang="zh-TW" altLang="en-US" baseline="0" dirty="0">
                        <a:solidFill>
                          <a:srgbClr val="FF0000"/>
                        </a:solidFill>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667409"/>
                  </a:ext>
                </a:extLst>
              </a:tr>
              <a:tr h="657388">
                <a:tc>
                  <a:txBody>
                    <a:bodyPr/>
                    <a:lstStyle/>
                    <a:p>
                      <a:pPr algn="ctr"/>
                      <a:r>
                        <a:rPr lang="en-US" altLang="zh-TW" baseline="0" dirty="0" smtClean="0">
                          <a:latin typeface="Times New Roman" panose="02020603050405020304" pitchFamily="18" charset="0"/>
                          <a:ea typeface="標楷體" panose="03000509000000000000" pitchFamily="65" charset="-120"/>
                        </a:rPr>
                        <a:t>2</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800" b="0" i="0" u="sng" strike="noStrike" kern="1200" baseline="0" dirty="0" smtClean="0">
                          <a:solidFill>
                            <a:srgbClr val="FF0000"/>
                          </a:solidFill>
                          <a:latin typeface="Times New Roman" panose="02020603050405020304" pitchFamily="18" charset="0"/>
                          <a:ea typeface="標楷體" panose="03000509000000000000" pitchFamily="65" charset="-120"/>
                          <a:cs typeface="+mn-cs"/>
                        </a:rPr>
                        <a:t>准予附條件</a:t>
                      </a:r>
                    </a:p>
                    <a:p>
                      <a:r>
                        <a:rPr lang="zh-TW" altLang="en-US" sz="1800" b="0" i="0" u="sng" strike="noStrike" kern="1200" baseline="0" dirty="0" smtClean="0">
                          <a:solidFill>
                            <a:srgbClr val="FF0000"/>
                          </a:solidFill>
                          <a:latin typeface="Times New Roman" panose="02020603050405020304" pitchFamily="18" charset="0"/>
                          <a:ea typeface="標楷體" panose="03000509000000000000" pitchFamily="65" charset="-120"/>
                          <a:cs typeface="+mn-cs"/>
                        </a:rPr>
                        <a:t>應考申請表</a:t>
                      </a:r>
                      <a:endParaRPr lang="zh-TW" altLang="en-US" u="sng" baseline="0" dirty="0">
                        <a:solidFill>
                          <a:srgbClr val="FF0000"/>
                        </a:solidFill>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1.</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各項欄位均請正確勾填</a:t>
                      </a:r>
                    </a:p>
                    <a:p>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2.</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學生證</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正、背面影本請</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黏貼</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於</a:t>
                      </a:r>
                    </a:p>
                    <a:p>
                      <a:r>
                        <a:rPr lang="zh-TW" altLang="en-US" sz="1800" b="0" i="0" u="sng" strike="noStrike" kern="1200" baseline="0" dirty="0" smtClean="0">
                          <a:solidFill>
                            <a:srgbClr val="FF0000"/>
                          </a:solidFill>
                          <a:latin typeface="Times New Roman" panose="02020603050405020304" pitchFamily="18" charset="0"/>
                          <a:ea typeface="標楷體" panose="03000509000000000000" pitchFamily="65" charset="-120"/>
                          <a:cs typeface="+mn-cs"/>
                        </a:rPr>
                        <a:t>准予附條件應考申請表</a:t>
                      </a:r>
                      <a:endParaRPr lang="zh-TW" altLang="en-US" u="sng" baseline="0" dirty="0">
                        <a:solidFill>
                          <a:srgbClr val="FF0000"/>
                        </a:solidFill>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mn-cs"/>
                        </a:rPr>
                        <a:t>畢業年度月份欄輸入資料大於報名日期時，系統會自動帶出，請自行列印</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mn-cs"/>
                        </a:rPr>
                        <a:t>。</a:t>
                      </a:r>
                      <a:endParaRPr lang="zh-TW" altLang="en-US" baseline="0" dirty="0">
                        <a:latin typeface="Times New Roman" panose="0202060305040502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23442"/>
                  </a:ext>
                </a:extLst>
              </a:tr>
            </a:tbl>
          </a:graphicData>
        </a:graphic>
      </p:graphicFrame>
    </p:spTree>
    <p:extLst>
      <p:ext uri="{BB962C8B-B14F-4D97-AF65-F5344CB8AC3E}">
        <p14:creationId xmlns:p14="http://schemas.microsoft.com/office/powerpoint/2010/main" val="277117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522440" y="201748"/>
            <a:ext cx="4628841" cy="6541477"/>
          </a:xfrm>
          <a:prstGeom prst="rect">
            <a:avLst/>
          </a:prstGeom>
        </p:spPr>
      </p:pic>
      <p:sp>
        <p:nvSpPr>
          <p:cNvPr id="5" name="文字方塊 4"/>
          <p:cNvSpPr txBox="1"/>
          <p:nvPr/>
        </p:nvSpPr>
        <p:spPr>
          <a:xfrm>
            <a:off x="10289688" y="201748"/>
            <a:ext cx="1620957" cy="584775"/>
          </a:xfrm>
          <a:prstGeom prst="rect">
            <a:avLst/>
          </a:prstGeom>
          <a:noFill/>
        </p:spPr>
        <p:txBody>
          <a:bodyPr wrap="none" rtlCol="0">
            <a:spAutoFit/>
          </a:bodyPr>
          <a:lstStyle/>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職涯發展暨校友</a:t>
            </a:r>
            <a:endParaRPr lang="en-US" altLang="zh-TW" sz="1600" b="1" dirty="0" smtClean="0">
              <a:solidFill>
                <a:schemeClr val="accent2">
                  <a:lumMod val="75000"/>
                </a:schemeClr>
              </a:solidFill>
              <a:latin typeface="標楷體" panose="03000509000000000000" pitchFamily="65" charset="-120"/>
              <a:ea typeface="標楷體" panose="03000509000000000000" pitchFamily="65" charset="-120"/>
            </a:endParaRPr>
          </a:p>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服務中心</a:t>
            </a:r>
            <a:endParaRPr lang="zh-TW" altLang="en-US" sz="1600" b="1" dirty="0">
              <a:solidFill>
                <a:schemeClr val="accent2">
                  <a:lumMod val="75000"/>
                </a:schemeClr>
              </a:solidFill>
              <a:latin typeface="標楷體" panose="03000509000000000000" pitchFamily="65" charset="-120"/>
              <a:ea typeface="標楷體" panose="03000509000000000000" pitchFamily="65" charset="-120"/>
            </a:endParaRPr>
          </a:p>
        </p:txBody>
      </p:sp>
      <p:sp>
        <p:nvSpPr>
          <p:cNvPr id="6" name="圓角矩形圖說文字 5"/>
          <p:cNvSpPr/>
          <p:nvPr/>
        </p:nvSpPr>
        <p:spPr>
          <a:xfrm>
            <a:off x="6538059" y="1060040"/>
            <a:ext cx="4032981" cy="990600"/>
          </a:xfrm>
          <a:prstGeom prst="wedgeRoundRectCallout">
            <a:avLst>
              <a:gd name="adj1" fmla="val -149260"/>
              <a:gd name="adj2" fmla="val 122634"/>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學校名稱填寫：美和學校財團法人美和科技大學</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p:txBody>
      </p:sp>
      <p:sp>
        <p:nvSpPr>
          <p:cNvPr id="7" name="圓角矩形圖說文字 6"/>
          <p:cNvSpPr/>
          <p:nvPr/>
        </p:nvSpPr>
        <p:spPr>
          <a:xfrm>
            <a:off x="7027616" y="3845337"/>
            <a:ext cx="4072550" cy="1428116"/>
          </a:xfrm>
          <a:prstGeom prst="wedgeRoundRectCallout">
            <a:avLst>
              <a:gd name="adj1" fmla="val -119192"/>
              <a:gd name="adj2" fmla="val -122472"/>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所、系、科填寫：</a:t>
            </a:r>
            <a:endPar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四技學生：護理</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系</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五專</a:t>
            </a:r>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學生：護理</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科</a:t>
            </a:r>
            <a:endPar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p:txBody>
      </p:sp>
      <p:sp>
        <p:nvSpPr>
          <p:cNvPr id="8" name="圓角矩形圖說文字 7"/>
          <p:cNvSpPr/>
          <p:nvPr/>
        </p:nvSpPr>
        <p:spPr>
          <a:xfrm>
            <a:off x="4111626" y="102860"/>
            <a:ext cx="2183666" cy="1453950"/>
          </a:xfrm>
          <a:prstGeom prst="wedgeRoundRectCallout">
            <a:avLst>
              <a:gd name="adj1" fmla="val -114455"/>
              <a:gd name="adj2" fmla="val 9130"/>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團體</a:t>
            </a:r>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報名一定要寫上應屆畢業生學</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號</a:t>
            </a:r>
            <a:r>
              <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p:txBody>
      </p:sp>
      <p:sp>
        <p:nvSpPr>
          <p:cNvPr id="9" name="圓角矩形圖說文字 8"/>
          <p:cNvSpPr/>
          <p:nvPr/>
        </p:nvSpPr>
        <p:spPr>
          <a:xfrm>
            <a:off x="5394048" y="5481422"/>
            <a:ext cx="4010791" cy="1013169"/>
          </a:xfrm>
          <a:prstGeom prst="wedgeRoundRectCallout">
            <a:avLst>
              <a:gd name="adj1" fmla="val -111514"/>
              <a:gd name="adj2" fmla="val -300237"/>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是否畢業：</a:t>
            </a:r>
            <a:r>
              <a:rPr lang="zh-TW" altLang="en-US" sz="2000" b="1"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是</a:t>
            </a:r>
            <a:endPar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p:txBody>
      </p:sp>
      <p:sp>
        <p:nvSpPr>
          <p:cNvPr id="10" name="圓角矩形圖說文字 9"/>
          <p:cNvSpPr/>
          <p:nvPr/>
        </p:nvSpPr>
        <p:spPr>
          <a:xfrm>
            <a:off x="6372593" y="2258609"/>
            <a:ext cx="4661753" cy="974313"/>
          </a:xfrm>
          <a:prstGeom prst="wedgeRoundRectCallout">
            <a:avLst>
              <a:gd name="adj1" fmla="val -82097"/>
              <a:gd name="adj2" fmla="val -198"/>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授予學位：</a:t>
            </a:r>
            <a:endPar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四技</a:t>
            </a:r>
            <a:r>
              <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學士、五專</a:t>
            </a:r>
            <a:r>
              <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副學士</a:t>
            </a:r>
            <a:endPar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p:txBody>
      </p:sp>
    </p:spTree>
    <p:extLst>
      <p:ext uri="{BB962C8B-B14F-4D97-AF65-F5344CB8AC3E}">
        <p14:creationId xmlns:p14="http://schemas.microsoft.com/office/powerpoint/2010/main" val="2728977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646847" y="149469"/>
            <a:ext cx="4597733" cy="6497515"/>
          </a:xfrm>
          <a:prstGeom prst="rect">
            <a:avLst/>
          </a:prstGeom>
        </p:spPr>
      </p:pic>
      <p:sp>
        <p:nvSpPr>
          <p:cNvPr id="5" name="圓角矩形圖說文字 4"/>
          <p:cNvSpPr/>
          <p:nvPr/>
        </p:nvSpPr>
        <p:spPr>
          <a:xfrm>
            <a:off x="6781800" y="3724352"/>
            <a:ext cx="3782034" cy="1482647"/>
          </a:xfrm>
          <a:prstGeom prst="wedgeRoundRectCallout">
            <a:avLst>
              <a:gd name="adj1" fmla="val -183766"/>
              <a:gd name="adj2" fmla="val 84390"/>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只需勾選：</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 畢業</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學位</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證書</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影本</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p>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 實習證明</a:t>
            </a:r>
            <a:r>
              <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影本</a:t>
            </a:r>
            <a:r>
              <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p>
          <a:p>
            <a:pPr marL="342900" indent="-342900">
              <a:buFont typeface="Wingdings" panose="05000000000000000000" pitchFamily="2" charset="2"/>
              <a:buChar char="þ"/>
            </a:pP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准予附條件應考請書</a:t>
            </a:r>
            <a:endParaRPr lang="en-US" altLang="zh-TW" sz="2000" b="1"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marL="342900" indent="-342900">
              <a:buFont typeface="Wingdings" panose="05000000000000000000" pitchFamily="2" charset="2"/>
              <a:buChar char="þ"/>
            </a:pP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學生證正、被面影本</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10070872" y="277049"/>
            <a:ext cx="1877874" cy="584775"/>
          </a:xfrm>
          <a:prstGeom prst="rect">
            <a:avLst/>
          </a:prstGeom>
          <a:noFill/>
        </p:spPr>
        <p:txBody>
          <a:bodyPr wrap="square" rtlCol="0">
            <a:spAutoFit/>
          </a:bodyPr>
          <a:lstStyle/>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職涯發展暨校友</a:t>
            </a:r>
            <a:endParaRPr lang="en-US" altLang="zh-TW" sz="1600" b="1" dirty="0" smtClean="0">
              <a:solidFill>
                <a:schemeClr val="accent2">
                  <a:lumMod val="75000"/>
                </a:schemeClr>
              </a:solidFill>
              <a:latin typeface="標楷體" panose="03000509000000000000" pitchFamily="65" charset="-120"/>
              <a:ea typeface="標楷體" panose="03000509000000000000" pitchFamily="65" charset="-120"/>
            </a:endParaRPr>
          </a:p>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服務中心</a:t>
            </a:r>
            <a:endParaRPr lang="zh-TW" altLang="en-US" sz="1600" b="1" dirty="0">
              <a:solidFill>
                <a:schemeClr val="accent2">
                  <a:lumMod val="75000"/>
                </a:schemeClr>
              </a:solidFill>
              <a:latin typeface="標楷體" panose="03000509000000000000" pitchFamily="65" charset="-120"/>
              <a:ea typeface="標楷體" panose="03000509000000000000" pitchFamily="65" charset="-120"/>
            </a:endParaRPr>
          </a:p>
        </p:txBody>
      </p:sp>
      <p:sp>
        <p:nvSpPr>
          <p:cNvPr id="7" name="圓角矩形圖說文字 6"/>
          <p:cNvSpPr/>
          <p:nvPr/>
        </p:nvSpPr>
        <p:spPr>
          <a:xfrm>
            <a:off x="6664907" y="5254857"/>
            <a:ext cx="5056038" cy="1251238"/>
          </a:xfrm>
          <a:prstGeom prst="wedgeRoundRectCallout">
            <a:avLst>
              <a:gd name="adj1" fmla="val -93742"/>
              <a:gd name="adj2" fmla="val -21148"/>
              <a:gd name="adj3" fmla="val 16667"/>
            </a:avLst>
          </a:prstGeom>
          <a:solidFill>
            <a:srgbClr val="FECA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照片：</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algn="ct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需一吋、並在背面填寫姓名、考區、類科</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8" name="圓角矩形圖說文字 7"/>
          <p:cNvSpPr/>
          <p:nvPr/>
        </p:nvSpPr>
        <p:spPr>
          <a:xfrm>
            <a:off x="5901513" y="790024"/>
            <a:ext cx="2906430" cy="1136272"/>
          </a:xfrm>
          <a:prstGeom prst="wedgeRoundRectCallout">
            <a:avLst>
              <a:gd name="adj1" fmla="val -104494"/>
              <a:gd name="adj2" fmla="val 129920"/>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入學年月</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四技</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:109</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年</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09</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月</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五專</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:108</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年</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09</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月</a:t>
            </a:r>
            <a:endParaRPr lang="en-US" altLang="zh-TW" sz="2000" b="1" dirty="0" smtClean="0">
              <a:solidFill>
                <a:schemeClr val="accent6">
                  <a:lumMod val="50000"/>
                </a:schemeClr>
              </a:solidFill>
              <a:latin typeface="標楷體" panose="03000509000000000000" pitchFamily="65" charset="-120"/>
              <a:ea typeface="標楷體" panose="03000509000000000000" pitchFamily="65" charset="-120"/>
              <a:sym typeface="Wingdings" panose="05000000000000000000" pitchFamily="2" charset="2"/>
            </a:endParaRPr>
          </a:p>
        </p:txBody>
      </p:sp>
      <p:sp>
        <p:nvSpPr>
          <p:cNvPr id="9" name="圓角矩形圖說文字 8"/>
          <p:cNvSpPr/>
          <p:nvPr/>
        </p:nvSpPr>
        <p:spPr>
          <a:xfrm>
            <a:off x="6664907" y="2412250"/>
            <a:ext cx="2906430" cy="1136272"/>
          </a:xfrm>
          <a:prstGeom prst="wedgeRoundRectCallout">
            <a:avLst>
              <a:gd name="adj1" fmla="val -106460"/>
              <a:gd name="adj2" fmla="val -572"/>
              <a:gd name="adj3" fmla="val 16667"/>
            </a:avLst>
          </a:prstGeom>
          <a:solidFill>
            <a:srgbClr val="FECA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修業期限</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四技</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四年制</a:t>
            </a:r>
            <a:endPar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五專</a:t>
            </a:r>
            <a:r>
              <a:rPr lang="en-US" altLang="zh-TW"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五年制</a:t>
            </a:r>
            <a:endParaRPr lang="en-US" altLang="zh-TW" sz="2000" b="1" dirty="0" smtClean="0">
              <a:solidFill>
                <a:schemeClr val="accent6">
                  <a:lumMod val="50000"/>
                </a:schemeClr>
              </a:solidFill>
              <a:latin typeface="標楷體" panose="03000509000000000000" pitchFamily="65" charset="-120"/>
              <a:ea typeface="標楷體" panose="03000509000000000000" pitchFamily="65" charset="-120"/>
              <a:sym typeface="Wingdings" panose="05000000000000000000" pitchFamily="2" charset="2"/>
            </a:endParaRPr>
          </a:p>
        </p:txBody>
      </p:sp>
      <p:cxnSp>
        <p:nvCxnSpPr>
          <p:cNvPr id="10" name="直線接點 9"/>
          <p:cNvCxnSpPr/>
          <p:nvPr/>
        </p:nvCxnSpPr>
        <p:spPr>
          <a:xfrm>
            <a:off x="841375" y="5026025"/>
            <a:ext cx="28575" cy="412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858038" y="4996656"/>
            <a:ext cx="75410" cy="706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823913" y="5299075"/>
            <a:ext cx="36512" cy="412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848517" y="5274469"/>
            <a:ext cx="70642" cy="6191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19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64" y="245476"/>
            <a:ext cx="4503684" cy="6365631"/>
          </a:xfrm>
          <a:prstGeom prst="rect">
            <a:avLst/>
          </a:prstGeom>
        </p:spPr>
      </p:pic>
      <p:sp>
        <p:nvSpPr>
          <p:cNvPr id="6" name="文字方塊 5"/>
          <p:cNvSpPr txBox="1"/>
          <p:nvPr/>
        </p:nvSpPr>
        <p:spPr>
          <a:xfrm>
            <a:off x="10074872" y="6026332"/>
            <a:ext cx="1826982" cy="584775"/>
          </a:xfrm>
          <a:prstGeom prst="rect">
            <a:avLst/>
          </a:prstGeom>
          <a:noFill/>
        </p:spPr>
        <p:txBody>
          <a:bodyPr wrap="square" rtlCol="0">
            <a:spAutoFit/>
          </a:bodyPr>
          <a:lstStyle/>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職涯發展暨校友</a:t>
            </a:r>
            <a:endParaRPr lang="en-US" altLang="zh-TW" sz="1600" b="1" dirty="0" smtClean="0">
              <a:solidFill>
                <a:schemeClr val="accent2">
                  <a:lumMod val="75000"/>
                </a:schemeClr>
              </a:solidFill>
              <a:latin typeface="標楷體" panose="03000509000000000000" pitchFamily="65" charset="-120"/>
              <a:ea typeface="標楷體" panose="03000509000000000000" pitchFamily="65" charset="-120"/>
            </a:endParaRPr>
          </a:p>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服務中心</a:t>
            </a:r>
            <a:endParaRPr lang="zh-TW" altLang="en-US" sz="1600" b="1" dirty="0">
              <a:solidFill>
                <a:schemeClr val="accent2">
                  <a:lumMod val="75000"/>
                </a:schemeClr>
              </a:solidFill>
              <a:latin typeface="標楷體" panose="03000509000000000000" pitchFamily="65" charset="-120"/>
              <a:ea typeface="標楷體" panose="03000509000000000000" pitchFamily="65" charset="-120"/>
            </a:endParaRPr>
          </a:p>
        </p:txBody>
      </p:sp>
      <p:sp>
        <p:nvSpPr>
          <p:cNvPr id="7" name="圓角矩形圖說文字 6"/>
          <p:cNvSpPr/>
          <p:nvPr/>
        </p:nvSpPr>
        <p:spPr>
          <a:xfrm>
            <a:off x="6314321" y="2074908"/>
            <a:ext cx="5399964" cy="3590270"/>
          </a:xfrm>
          <a:prstGeom prst="wedgeRoundRectCallout">
            <a:avLst>
              <a:gd name="adj1" fmla="val -77493"/>
              <a:gd name="adj2" fmla="val -2998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畢業</a:t>
            </a:r>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學位</a:t>
            </a:r>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證書影本</a:t>
            </a:r>
            <a:endPar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endParaRPr>
          </a:p>
          <a:p>
            <a:r>
              <a:rPr lang="en-US" altLang="zh-TW"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教務處</a:t>
            </a:r>
            <a:r>
              <a:rPr lang="zh-TW" altLang="en-US" sz="2800" b="1"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統一審查畢業</a:t>
            </a:r>
            <a:r>
              <a:rPr lang="zh-TW" altLang="en-US"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資格</a:t>
            </a:r>
            <a:r>
              <a:rPr lang="en-US" altLang="zh-TW"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p>
          <a:p>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實習證明書影本</a:t>
            </a:r>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(113</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年</a:t>
            </a:r>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02</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月</a:t>
            </a:r>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18</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日</a:t>
            </a:r>
            <a:r>
              <a:rPr lang="zh-TW" altLang="en-US" sz="2800" b="1" dirty="0">
                <a:solidFill>
                  <a:srgbClr val="1924F7"/>
                </a:solidFill>
                <a:latin typeface="標楷體" panose="03000509000000000000" pitchFamily="65" charset="-120"/>
                <a:ea typeface="標楷體" panose="03000509000000000000" pitchFamily="65" charset="-120"/>
                <a:sym typeface="Wingdings 2" panose="05020102010507070707" pitchFamily="18" charset="2"/>
              </a:rPr>
              <a:t>實習期滿</a:t>
            </a:r>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a:t>
            </a:r>
          </a:p>
          <a:p>
            <a:r>
              <a:rPr lang="en-US" altLang="zh-TW"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系上統一審核實習證明書資格</a:t>
            </a:r>
            <a:r>
              <a:rPr lang="en-US" altLang="zh-TW"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p>
          <a:p>
            <a:r>
              <a:rPr lang="en-US" altLang="zh-TW"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本</a:t>
            </a:r>
            <a:r>
              <a:rPr lang="zh-TW" altLang="en-US" sz="2800" b="1" dirty="0">
                <a:solidFill>
                  <a:srgbClr val="1924F7"/>
                </a:solidFill>
                <a:latin typeface="標楷體" panose="03000509000000000000" pitchFamily="65" charset="-120"/>
                <a:ea typeface="標楷體" panose="03000509000000000000" pitchFamily="65" charset="-120"/>
                <a:sym typeface="Wingdings 2" panose="05020102010507070707" pitchFamily="18" charset="2"/>
              </a:rPr>
              <a:t>學期結束</a:t>
            </a:r>
            <a:r>
              <a:rPr lang="zh-TW" altLang="en-US" sz="2800" b="1" dirty="0" smtClean="0">
                <a:solidFill>
                  <a:srgbClr val="1924F7"/>
                </a:solidFill>
                <a:latin typeface="標楷體" panose="03000509000000000000" pitchFamily="65" charset="-120"/>
                <a:ea typeface="標楷體" panose="03000509000000000000" pitchFamily="65" charset="-120"/>
                <a:sym typeface="Wingdings 2" panose="05020102010507070707" pitchFamily="18" charset="2"/>
              </a:rPr>
              <a:t>前系上開立實習證明書正本，供同學參存。</a:t>
            </a:r>
            <a:endParaRPr lang="zh-TW" altLang="en-US" sz="2800" b="1" dirty="0">
              <a:solidFill>
                <a:srgbClr val="1924F7"/>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524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310" y="68721"/>
            <a:ext cx="4581621" cy="6475791"/>
          </a:xfrm>
        </p:spPr>
      </p:pic>
      <p:sp>
        <p:nvSpPr>
          <p:cNvPr id="5" name="圓角矩形圖說文字 4"/>
          <p:cNvSpPr/>
          <p:nvPr/>
        </p:nvSpPr>
        <p:spPr>
          <a:xfrm>
            <a:off x="6897444" y="1644162"/>
            <a:ext cx="4484077" cy="4202723"/>
          </a:xfrm>
          <a:prstGeom prst="wedgeRoundRectCallout">
            <a:avLst>
              <a:gd name="adj1" fmla="val -99750"/>
              <a:gd name="adj2" fmla="val -1855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b="1" dirty="0" smtClean="0">
                <a:solidFill>
                  <a:srgbClr val="FF0000"/>
                </a:solidFill>
                <a:latin typeface="標楷體" panose="03000509000000000000" pitchFamily="65" charset="-120"/>
                <a:ea typeface="標楷體" panose="03000509000000000000" pitchFamily="65" charset="-120"/>
              </a:rPr>
              <a:t>貼學生證正反面影本，背面註冊章不齊全沒關係，但正面系所一定要是正確的（限護理系</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科</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，所以轉系的同學需確認學生證的資訊是否正確）。</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10263312" y="305895"/>
            <a:ext cx="1620957" cy="584775"/>
          </a:xfrm>
          <a:prstGeom prst="rect">
            <a:avLst/>
          </a:prstGeom>
          <a:noFill/>
        </p:spPr>
        <p:txBody>
          <a:bodyPr wrap="none" rtlCol="0">
            <a:spAutoFit/>
          </a:bodyPr>
          <a:lstStyle/>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職涯發展暨校友</a:t>
            </a:r>
            <a:endParaRPr lang="en-US" altLang="zh-TW" sz="1600" b="1" dirty="0" smtClean="0">
              <a:solidFill>
                <a:schemeClr val="accent2">
                  <a:lumMod val="75000"/>
                </a:schemeClr>
              </a:solidFill>
              <a:latin typeface="標楷體" panose="03000509000000000000" pitchFamily="65" charset="-120"/>
              <a:ea typeface="標楷體" panose="03000509000000000000" pitchFamily="65" charset="-120"/>
            </a:endParaRPr>
          </a:p>
          <a:p>
            <a:pPr algn="ctr"/>
            <a:r>
              <a:rPr lang="zh-TW" altLang="en-US" sz="1600" b="1" dirty="0" smtClean="0">
                <a:solidFill>
                  <a:schemeClr val="accent2">
                    <a:lumMod val="75000"/>
                  </a:schemeClr>
                </a:solidFill>
                <a:latin typeface="標楷體" panose="03000509000000000000" pitchFamily="65" charset="-120"/>
                <a:ea typeface="標楷體" panose="03000509000000000000" pitchFamily="65" charset="-120"/>
              </a:rPr>
              <a:t>服務中心</a:t>
            </a:r>
            <a:endParaRPr lang="zh-TW" altLang="en-US" sz="1600" b="1" dirty="0">
              <a:solidFill>
                <a:schemeClr val="accent2">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3198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016" y="888023"/>
            <a:ext cx="11641015" cy="5671039"/>
          </a:xfrm>
        </p:spPr>
        <p:txBody>
          <a:bodyPr>
            <a:noAutofit/>
          </a:bodyPr>
          <a:lstStyle/>
          <a:p>
            <a:pPr>
              <a:lnSpc>
                <a:spcPts val="5800"/>
              </a:lnSpc>
            </a:pPr>
            <a:r>
              <a:rPr lang="zh-TW" altLang="en-US" sz="3200" dirty="0" smtClean="0">
                <a:solidFill>
                  <a:schemeClr val="tx1"/>
                </a:solidFill>
                <a:latin typeface="Times New Roman" panose="02020603050405020304" pitchFamily="18" charset="0"/>
                <a:ea typeface="標楷體" panose="03000509000000000000" pitchFamily="65" charset="-120"/>
              </a:rPr>
              <a:t>一、網路報名</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應試學歷資料之填寫部分</a:t>
            </a:r>
            <a:br>
              <a:rPr lang="zh-TW" altLang="en-US" sz="3200" dirty="0" smtClean="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1.</a:t>
            </a:r>
            <a:r>
              <a:rPr lang="zh-TW" altLang="en-US" sz="3200" dirty="0" smtClean="0">
                <a:solidFill>
                  <a:schemeClr val="tx1"/>
                </a:solidFill>
                <a:latin typeface="Times New Roman" panose="02020603050405020304" pitchFamily="18" charset="0"/>
                <a:ea typeface="標楷體" panose="03000509000000000000" pitchFamily="65" charset="-120"/>
              </a:rPr>
              <a:t>「在校生學號」欄位：非常重要！</a:t>
            </a:r>
            <a:r>
              <a:rPr lang="zh-TW" altLang="en-US" sz="3200" dirty="0" smtClean="0">
                <a:solidFill>
                  <a:srgbClr val="FF0000"/>
                </a:solidFill>
                <a:latin typeface="Times New Roman" panose="02020603050405020304" pitchFamily="18" charset="0"/>
                <a:ea typeface="標楷體" panose="03000509000000000000" pitchFamily="65" charset="-120"/>
              </a:rPr>
              <a:t>請務必填寫</a:t>
            </a:r>
            <a:r>
              <a:rPr lang="zh-TW" altLang="en-US" sz="3200" dirty="0" smtClean="0">
                <a:solidFill>
                  <a:schemeClr val="tx1"/>
                </a:solidFill>
                <a:latin typeface="Times New Roman" panose="02020603050405020304" pitchFamily="18" charset="0"/>
                <a:ea typeface="標楷體" panose="03000509000000000000" pitchFamily="65" charset="-120"/>
              </a:rPr>
              <a:t>目前的學號！</a:t>
            </a:r>
            <a:br>
              <a:rPr lang="zh-TW" altLang="en-US" sz="3200" dirty="0" smtClean="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2.</a:t>
            </a:r>
            <a:r>
              <a:rPr lang="zh-TW" altLang="en-US" sz="3200" dirty="0" smtClean="0">
                <a:solidFill>
                  <a:schemeClr val="tx1"/>
                </a:solidFill>
                <a:latin typeface="Times New Roman" panose="02020603050405020304" pitchFamily="18" charset="0"/>
                <a:ea typeface="標楷體" panose="03000509000000000000" pitchFamily="65" charset="-120"/>
              </a:rPr>
              <a:t>「學位授予學校」及「畢業證書校名」欄位：請選填</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a:solidFill>
                  <a:srgbClr val="FF0000"/>
                </a:solidFill>
                <a:latin typeface="Times New Roman" panose="02020603050405020304" pitchFamily="18" charset="0"/>
                <a:ea typeface="標楷體" panose="03000509000000000000" pitchFamily="65" charset="-120"/>
              </a:rPr>
              <a:t>美和學校財團法人美和科技</a:t>
            </a:r>
            <a:r>
              <a:rPr lang="zh-TW" altLang="en-US" sz="3200" dirty="0" smtClean="0">
                <a:solidFill>
                  <a:srgbClr val="FF0000"/>
                </a:solidFill>
                <a:latin typeface="Times New Roman" panose="02020603050405020304" pitchFamily="18" charset="0"/>
                <a:ea typeface="標楷體" panose="03000509000000000000" pitchFamily="65" charset="-120"/>
              </a:rPr>
              <a:t>大學</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a:t>
            </a:r>
            <a:br>
              <a:rPr lang="zh-TW" altLang="en-US" sz="3200" dirty="0" smtClean="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3.</a:t>
            </a:r>
            <a:r>
              <a:rPr lang="zh-TW" altLang="en-US" sz="3200" dirty="0" smtClean="0">
                <a:solidFill>
                  <a:schemeClr val="tx1"/>
                </a:solidFill>
                <a:latin typeface="Times New Roman" panose="02020603050405020304" pitchFamily="18" charset="0"/>
                <a:ea typeface="標楷體" panose="03000509000000000000" pitchFamily="65" charset="-120"/>
              </a:rPr>
              <a:t>「畢肄業」欄位：請點選</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rgbClr val="FF0000"/>
                </a:solidFill>
                <a:latin typeface="Times New Roman" panose="02020603050405020304" pitchFamily="18" charset="0"/>
                <a:ea typeface="標楷體" panose="03000509000000000000" pitchFamily="65" charset="-120"/>
              </a:rPr>
              <a:t>畢業</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a:t>
            </a:r>
            <a:br>
              <a:rPr lang="zh-TW" altLang="en-US" sz="3200" dirty="0" smtClean="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4.</a:t>
            </a:r>
            <a:r>
              <a:rPr lang="zh-TW" altLang="en-US" sz="3200" dirty="0" smtClean="0">
                <a:solidFill>
                  <a:schemeClr val="tx1"/>
                </a:solidFill>
                <a:latin typeface="Times New Roman" panose="02020603050405020304" pitchFamily="18" charset="0"/>
                <a:ea typeface="標楷體" panose="03000509000000000000" pitchFamily="65" charset="-120"/>
              </a:rPr>
              <a:t>「畢業年月」欄位：請選填</a:t>
            </a:r>
            <a:r>
              <a:rPr lang="en-US" altLang="zh-TW" sz="3200" dirty="0" smtClean="0">
                <a:solidFill>
                  <a:schemeClr val="tx1"/>
                </a:solidFill>
                <a:latin typeface="Times New Roman" panose="02020603050405020304" pitchFamily="18" charset="0"/>
                <a:ea typeface="標楷體" panose="03000509000000000000" pitchFamily="65" charset="-120"/>
              </a:rPr>
              <a:t>『</a:t>
            </a:r>
            <a:r>
              <a:rPr lang="en-US" altLang="zh-TW" sz="3200" dirty="0" smtClean="0">
                <a:solidFill>
                  <a:srgbClr val="FF0000"/>
                </a:solidFill>
                <a:latin typeface="Times New Roman" panose="02020603050405020304" pitchFamily="18" charset="0"/>
                <a:ea typeface="標楷體" panose="03000509000000000000" pitchFamily="65" charset="-120"/>
              </a:rPr>
              <a:t>113(2024)</a:t>
            </a:r>
            <a:r>
              <a:rPr lang="zh-TW" altLang="en-US" sz="3200" dirty="0" smtClean="0">
                <a:solidFill>
                  <a:srgbClr val="FF0000"/>
                </a:solidFill>
                <a:latin typeface="Times New Roman" panose="02020603050405020304" pitchFamily="18" charset="0"/>
                <a:ea typeface="標楷體" panose="03000509000000000000" pitchFamily="65" charset="-120"/>
              </a:rPr>
              <a:t>年</a:t>
            </a:r>
            <a:r>
              <a:rPr lang="en-US" altLang="zh-TW" sz="3200" dirty="0" smtClean="0">
                <a:solidFill>
                  <a:srgbClr val="FF0000"/>
                </a:solidFill>
                <a:latin typeface="Times New Roman" panose="02020603050405020304" pitchFamily="18" charset="0"/>
                <a:ea typeface="標楷體" panose="03000509000000000000" pitchFamily="65" charset="-120"/>
              </a:rPr>
              <a:t>06 </a:t>
            </a:r>
            <a:r>
              <a:rPr lang="zh-TW" altLang="en-US" sz="3200" dirty="0" smtClean="0">
                <a:solidFill>
                  <a:srgbClr val="FF0000"/>
                </a:solidFill>
                <a:latin typeface="Times New Roman" panose="02020603050405020304" pitchFamily="18" charset="0"/>
                <a:ea typeface="標楷體" panose="03000509000000000000" pitchFamily="65" charset="-120"/>
              </a:rPr>
              <a:t>月</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a:t>
            </a:r>
            <a:r>
              <a:rPr lang="en-US" altLang="zh-TW" sz="3200" dirty="0">
                <a:solidFill>
                  <a:schemeClr val="tx1"/>
                </a:solidFill>
                <a:latin typeface="Times New Roman" panose="02020603050405020304" pitchFamily="18" charset="0"/>
                <a:ea typeface="標楷體" panose="03000509000000000000" pitchFamily="65" charset="-120"/>
              </a:rPr>
              <a:t/>
            </a:r>
            <a:br>
              <a:rPr lang="en-US" altLang="zh-TW" sz="3200" dirty="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5. </a:t>
            </a:r>
            <a:r>
              <a:rPr lang="zh-TW" altLang="en-US" sz="3200" dirty="0" smtClean="0">
                <a:solidFill>
                  <a:schemeClr val="tx1"/>
                </a:solidFill>
                <a:latin typeface="Times New Roman" panose="02020603050405020304" pitchFamily="18" charset="0"/>
                <a:ea typeface="標楷體" panose="03000509000000000000" pitchFamily="65" charset="-120"/>
              </a:rPr>
              <a:t>「</a:t>
            </a:r>
            <a:r>
              <a:rPr lang="zh-TW" altLang="en-US" sz="3200" dirty="0">
                <a:solidFill>
                  <a:schemeClr val="tx1"/>
                </a:solidFill>
                <a:latin typeface="Times New Roman" panose="02020603050405020304" pitchFamily="18" charset="0"/>
                <a:ea typeface="標楷體" panose="03000509000000000000" pitchFamily="65" charset="-120"/>
              </a:rPr>
              <a:t>考區」欄位於報名資料</a:t>
            </a:r>
            <a:r>
              <a:rPr lang="zh-TW" altLang="en-US" sz="3200" dirty="0">
                <a:solidFill>
                  <a:srgbClr val="FF0000"/>
                </a:solidFill>
                <a:latin typeface="Times New Roman" panose="02020603050405020304" pitchFamily="18" charset="0"/>
                <a:ea typeface="標楷體" panose="03000509000000000000" pitchFamily="65" charset="-120"/>
              </a:rPr>
              <a:t>上傳後即無法修改</a:t>
            </a:r>
            <a:r>
              <a:rPr lang="zh-TW" altLang="en-US" sz="3200" dirty="0">
                <a:solidFill>
                  <a:schemeClr val="tx1"/>
                </a:solidFill>
                <a:latin typeface="Times New Roman" panose="02020603050405020304" pitchFamily="18" charset="0"/>
                <a:ea typeface="標楷體" panose="03000509000000000000" pitchFamily="65" charset="-120"/>
              </a:rPr>
              <a:t>，請同學謹慎填寫</a:t>
            </a:r>
            <a:r>
              <a:rPr lang="zh-TW" altLang="en-US" sz="3200" dirty="0" smtClean="0">
                <a:solidFill>
                  <a:schemeClr val="tx1"/>
                </a:solidFill>
                <a:latin typeface="Times New Roman" panose="02020603050405020304" pitchFamily="18" charset="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文字方塊 3"/>
          <p:cNvSpPr txBox="1"/>
          <p:nvPr/>
        </p:nvSpPr>
        <p:spPr>
          <a:xfrm>
            <a:off x="211016" y="246184"/>
            <a:ext cx="2749471" cy="707886"/>
          </a:xfrm>
          <a:prstGeom prst="rect">
            <a:avLst/>
          </a:prstGeom>
          <a:noFill/>
        </p:spPr>
        <p:txBody>
          <a:bodyPr wrap="none" rtlCol="0">
            <a:spAutoFit/>
          </a:bodyPr>
          <a:lstStyle/>
          <a:p>
            <a:r>
              <a:rPr lang="zh-TW" altLang="en-US" sz="4000" u="sng" dirty="0">
                <a:solidFill>
                  <a:srgbClr val="FF0000"/>
                </a:solidFill>
                <a:latin typeface="Times New Roman" panose="02020603050405020304" pitchFamily="18" charset="0"/>
                <a:ea typeface="標楷體" panose="03000509000000000000" pitchFamily="65" charset="-120"/>
              </a:rPr>
              <a:t>補充說明：</a:t>
            </a:r>
          </a:p>
        </p:txBody>
      </p:sp>
    </p:spTree>
    <p:extLst>
      <p:ext uri="{BB962C8B-B14F-4D97-AF65-F5344CB8AC3E}">
        <p14:creationId xmlns:p14="http://schemas.microsoft.com/office/powerpoint/2010/main" val="1937049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6523" y="386862"/>
            <a:ext cx="11510516" cy="5873261"/>
          </a:xfrm>
        </p:spPr>
        <p:txBody>
          <a:bodyPr>
            <a:noAutofit/>
          </a:bodyPr>
          <a:lstStyle/>
          <a:p>
            <a:r>
              <a:rPr lang="zh-TW" altLang="en-US" sz="3200" dirty="0" smtClean="0">
                <a:solidFill>
                  <a:schemeClr val="tx1"/>
                </a:solidFill>
                <a:latin typeface="Times New Roman" panose="02020603050405020304" pitchFamily="18" charset="0"/>
                <a:ea typeface="標楷體" panose="03000509000000000000" pitchFamily="65" charset="-120"/>
              </a:rPr>
              <a:t>二、若報名書表資料有誤，只能在</a:t>
            </a:r>
            <a:r>
              <a:rPr lang="en-US" altLang="zh-TW" sz="3200" dirty="0" smtClean="0">
                <a:solidFill>
                  <a:srgbClr val="FF0000"/>
                </a:solidFill>
                <a:latin typeface="Times New Roman" panose="02020603050405020304" pitchFamily="18" charset="0"/>
                <a:ea typeface="標楷體" panose="03000509000000000000" pitchFamily="65" charset="-120"/>
              </a:rPr>
              <a:t>24 </a:t>
            </a:r>
            <a:r>
              <a:rPr lang="zh-TW" altLang="en-US" sz="3200" dirty="0" smtClean="0">
                <a:solidFill>
                  <a:srgbClr val="FF0000"/>
                </a:solidFill>
                <a:latin typeface="Times New Roman" panose="02020603050405020304" pitchFamily="18" charset="0"/>
                <a:ea typeface="標楷體" panose="03000509000000000000" pitchFamily="65" charset="-120"/>
              </a:rPr>
              <a:t>小時內更新</a:t>
            </a:r>
            <a:r>
              <a:rPr lang="zh-TW" altLang="en-US" sz="3200" dirty="0" smtClean="0">
                <a:solidFill>
                  <a:schemeClr val="tx1"/>
                </a:solidFill>
                <a:latin typeface="Times New Roman" panose="02020603050405020304" pitchFamily="18" charset="0"/>
                <a:ea typeface="標楷體" panose="03000509000000000000" pitchFamily="65" charset="-120"/>
              </a:rPr>
              <a:t>。</a:t>
            </a:r>
            <a:br>
              <a:rPr lang="zh-TW" altLang="en-US" sz="3200" dirty="0" smtClean="0">
                <a:solidFill>
                  <a:schemeClr val="tx1"/>
                </a:solidFill>
                <a:latin typeface="Times New Roman" panose="02020603050405020304" pitchFamily="18" charset="0"/>
                <a:ea typeface="標楷體" panose="03000509000000000000" pitchFamily="65" charset="-120"/>
              </a:rPr>
            </a:br>
            <a:r>
              <a:rPr lang="zh-TW" altLang="en-US" sz="3200" dirty="0" smtClean="0">
                <a:solidFill>
                  <a:schemeClr val="tx1"/>
                </a:solidFill>
                <a:latin typeface="Times New Roman" panose="02020603050405020304" pitchFamily="18" charset="0"/>
                <a:ea typeface="標楷體" panose="03000509000000000000" pitchFamily="65" charset="-120"/>
              </a:rPr>
              <a:t>三、報名書表下載後，請列印</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報名履歷表</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及</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准予附條件應考申請表</a:t>
            </a:r>
            <a:r>
              <a:rPr lang="en-US" altLang="zh-TW"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即可！並</a:t>
            </a:r>
            <a:r>
              <a:rPr lang="zh-TW" altLang="en-US" sz="3200" dirty="0">
                <a:solidFill>
                  <a:schemeClr val="tx1"/>
                </a:solidFill>
                <a:latin typeface="Times New Roman" panose="02020603050405020304" pitchFamily="18" charset="0"/>
                <a:ea typeface="標楷體" panose="03000509000000000000" pitchFamily="65" charset="-120"/>
              </a:rPr>
              <a:t>將前開文件與學生證正反面影本交付學校承辦人，即完成報名作業。 </a:t>
            </a:r>
            <a:r>
              <a:rPr lang="zh-TW" altLang="en-US" sz="3200" dirty="0" smtClean="0">
                <a:solidFill>
                  <a:srgbClr val="FF0000"/>
                </a:solidFill>
                <a:latin typeface="Times New Roman" panose="02020603050405020304" pitchFamily="18" charset="0"/>
                <a:ea typeface="標楷體" panose="03000509000000000000" pitchFamily="65" charset="-120"/>
              </a:rPr>
              <a:t>不需列印</a:t>
            </a:r>
            <a:r>
              <a:rPr lang="en-US" altLang="zh-TW" sz="3200" dirty="0" smtClean="0">
                <a:solidFill>
                  <a:srgbClr val="FF0000"/>
                </a:solidFill>
                <a:latin typeface="Times New Roman" panose="02020603050405020304" pitchFamily="18" charset="0"/>
                <a:ea typeface="標楷體" panose="03000509000000000000" pitchFamily="65" charset="-120"/>
              </a:rPr>
              <a:t>『</a:t>
            </a:r>
            <a:r>
              <a:rPr lang="zh-TW" altLang="en-US" sz="3200" dirty="0" smtClean="0">
                <a:solidFill>
                  <a:srgbClr val="FF0000"/>
                </a:solidFill>
                <a:latin typeface="Times New Roman" panose="02020603050405020304" pitchFamily="18" charset="0"/>
                <a:ea typeface="標楷體" panose="03000509000000000000" pitchFamily="65" charset="-120"/>
              </a:rPr>
              <a:t>報名專用信封</a:t>
            </a:r>
            <a:r>
              <a:rPr lang="en-US" altLang="zh-TW" sz="3200" dirty="0" smtClean="0">
                <a:solidFill>
                  <a:srgbClr val="FF0000"/>
                </a:solidFill>
                <a:latin typeface="Times New Roman" panose="02020603050405020304" pitchFamily="18" charset="0"/>
                <a:ea typeface="標楷體" panose="03000509000000000000" pitchFamily="65" charset="-120"/>
              </a:rPr>
              <a:t>』</a:t>
            </a:r>
            <a:r>
              <a:rPr lang="zh-TW" altLang="en-US" sz="3200" dirty="0" smtClean="0">
                <a:solidFill>
                  <a:srgbClr val="FF0000"/>
                </a:solidFill>
                <a:latin typeface="Times New Roman" panose="02020603050405020304" pitchFamily="18" charset="0"/>
                <a:ea typeface="標楷體" panose="03000509000000000000" pitchFamily="65" charset="-120"/>
              </a:rPr>
              <a:t>！</a:t>
            </a:r>
            <a:br>
              <a:rPr lang="zh-TW" altLang="en-US" sz="3200" dirty="0" smtClean="0">
                <a:solidFill>
                  <a:srgbClr val="FF0000"/>
                </a:solidFill>
                <a:latin typeface="Times New Roman" panose="02020603050405020304" pitchFamily="18" charset="0"/>
                <a:ea typeface="標楷體" panose="03000509000000000000" pitchFamily="65" charset="-120"/>
              </a:rPr>
            </a:br>
            <a:r>
              <a:rPr lang="zh-TW" altLang="en-US" sz="3200" dirty="0" smtClean="0">
                <a:solidFill>
                  <a:schemeClr val="tx1"/>
                </a:solidFill>
                <a:latin typeface="Times New Roman" panose="02020603050405020304" pitchFamily="18" charset="0"/>
                <a:ea typeface="標楷體" panose="03000509000000000000" pitchFamily="65" charset="-120"/>
              </a:rPr>
              <a:t>四、繳交至職涯中心前，請再次檢查</a:t>
            </a:r>
            <a:r>
              <a:rPr lang="zh-TW" altLang="en-US" sz="3200" dirty="0" smtClean="0">
                <a:solidFill>
                  <a:schemeClr val="tx1"/>
                </a:solidFill>
                <a:latin typeface="PMingLiU" panose="02020500000000000000" pitchFamily="18" charset="-120"/>
                <a:ea typeface="PMingLiU" panose="02020500000000000000" pitchFamily="18"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
            </a:r>
            <a:br>
              <a:rPr lang="zh-TW" altLang="en-US" sz="3200" dirty="0" smtClean="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1. </a:t>
            </a:r>
            <a:r>
              <a:rPr lang="zh-TW" altLang="en-US" sz="3200" dirty="0" smtClean="0">
                <a:solidFill>
                  <a:schemeClr val="tx1"/>
                </a:solidFill>
                <a:latin typeface="Times New Roman" panose="02020603050405020304" pitchFamily="18" charset="0"/>
                <a:ea typeface="標楷體" panose="03000509000000000000" pitchFamily="65" charset="-120"/>
              </a:rPr>
              <a:t>報名履歷表：貼妥</a:t>
            </a:r>
            <a:r>
              <a:rPr lang="zh-TW" altLang="en-US" sz="3200" b="1" u="sng" dirty="0" smtClean="0">
                <a:solidFill>
                  <a:srgbClr val="FF0000"/>
                </a:solidFill>
                <a:latin typeface="Times New Roman" panose="02020603050405020304" pitchFamily="18" charset="0"/>
                <a:ea typeface="標楷體" panose="03000509000000000000" pitchFamily="65" charset="-120"/>
              </a:rPr>
              <a:t>身分證</a:t>
            </a:r>
            <a:r>
              <a:rPr lang="zh-TW" altLang="en-US" sz="3200" dirty="0" smtClean="0">
                <a:solidFill>
                  <a:schemeClr val="tx1"/>
                </a:solidFill>
                <a:latin typeface="Times New Roman" panose="02020603050405020304" pitchFamily="18" charset="0"/>
                <a:ea typeface="標楷體" panose="03000509000000000000" pitchFamily="65" charset="-120"/>
              </a:rPr>
              <a:t>正反面影本及</a:t>
            </a:r>
            <a:r>
              <a:rPr lang="zh-TW" altLang="en-US" sz="3200" dirty="0" smtClean="0">
                <a:solidFill>
                  <a:srgbClr val="FF0000"/>
                </a:solidFill>
                <a:latin typeface="Times New Roman" panose="02020603050405020304" pitchFamily="18" charset="0"/>
                <a:ea typeface="標楷體" panose="03000509000000000000" pitchFamily="65" charset="-120"/>
              </a:rPr>
              <a:t>相片</a:t>
            </a:r>
            <a:r>
              <a:rPr lang="en-US" altLang="zh-TW" sz="3200" dirty="0" smtClean="0">
                <a:solidFill>
                  <a:srgbClr val="FF0000"/>
                </a:solidFill>
                <a:latin typeface="Times New Roman" panose="02020603050405020304" pitchFamily="18" charset="0"/>
                <a:ea typeface="標楷體" panose="03000509000000000000" pitchFamily="65" charset="-120"/>
              </a:rPr>
              <a:t>(</a:t>
            </a:r>
            <a:r>
              <a:rPr lang="zh-TW" altLang="en-US" sz="3200" dirty="0" smtClean="0">
                <a:solidFill>
                  <a:srgbClr val="FF0000"/>
                </a:solidFill>
                <a:latin typeface="Times New Roman" panose="02020603050405020304" pitchFamily="18" charset="0"/>
                <a:ea typeface="標楷體" panose="03000509000000000000" pitchFamily="65" charset="-120"/>
              </a:rPr>
              <a:t>相片背面須寫上姓名、考區</a:t>
            </a:r>
            <a:r>
              <a:rPr lang="en-US" altLang="zh-TW" sz="3200" dirty="0" smtClean="0">
                <a:solidFill>
                  <a:srgbClr val="FF0000"/>
                </a:solidFill>
                <a:latin typeface="Times New Roman" panose="02020603050405020304" pitchFamily="18" charset="0"/>
                <a:ea typeface="標楷體" panose="03000509000000000000" pitchFamily="65" charset="-120"/>
              </a:rPr>
              <a:t>)</a:t>
            </a:r>
            <a:r>
              <a:rPr lang="zh-TW" altLang="en-US" sz="3200" dirty="0" smtClean="0">
                <a:solidFill>
                  <a:schemeClr val="tx1"/>
                </a:solidFill>
                <a:latin typeface="Times New Roman" panose="02020603050405020304" pitchFamily="18" charset="0"/>
                <a:ea typeface="標楷體" panose="03000509000000000000" pitchFamily="65" charset="-120"/>
              </a:rPr>
              <a:t>、</a:t>
            </a:r>
            <a:r>
              <a:rPr lang="zh-TW" altLang="en-US" sz="3200" dirty="0" smtClean="0">
                <a:solidFill>
                  <a:srgbClr val="FF0000"/>
                </a:solidFill>
                <a:latin typeface="Times New Roman" panose="02020603050405020304" pitchFamily="18" charset="0"/>
                <a:ea typeface="標楷體" panose="03000509000000000000" pitchFamily="65" charset="-120"/>
              </a:rPr>
              <a:t>簽名</a:t>
            </a:r>
            <a:r>
              <a:rPr lang="zh-TW" altLang="en-US" sz="3200" dirty="0" smtClean="0">
                <a:solidFill>
                  <a:schemeClr val="tx1"/>
                </a:solidFill>
                <a:latin typeface="Times New Roman" panose="02020603050405020304" pitchFamily="18" charset="0"/>
                <a:ea typeface="標楷體" panose="03000509000000000000" pitchFamily="65" charset="-120"/>
              </a:rPr>
              <a:t>。</a:t>
            </a:r>
            <a:br>
              <a:rPr lang="zh-TW" altLang="en-US" sz="3200" dirty="0" smtClean="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2. </a:t>
            </a:r>
            <a:r>
              <a:rPr lang="zh-TW" altLang="en-US" sz="3200" dirty="0" smtClean="0">
                <a:solidFill>
                  <a:schemeClr val="tx1"/>
                </a:solidFill>
                <a:latin typeface="Times New Roman" panose="02020603050405020304" pitchFamily="18" charset="0"/>
                <a:ea typeface="標楷體" panose="03000509000000000000" pitchFamily="65" charset="-120"/>
              </a:rPr>
              <a:t>准予附條件應考申請表：貼妥學生證正反面影本、簽名。</a:t>
            </a:r>
            <a:br>
              <a:rPr lang="zh-TW" altLang="en-US" sz="3200" dirty="0" smtClean="0">
                <a:solidFill>
                  <a:schemeClr val="tx1"/>
                </a:solidFill>
                <a:latin typeface="Times New Roman" panose="02020603050405020304" pitchFamily="18" charset="0"/>
                <a:ea typeface="標楷體" panose="03000509000000000000" pitchFamily="65" charset="-120"/>
              </a:rPr>
            </a:br>
            <a:r>
              <a:rPr lang="en-US" altLang="zh-TW" sz="3200" dirty="0" smtClean="0">
                <a:solidFill>
                  <a:schemeClr val="tx1"/>
                </a:solidFill>
                <a:latin typeface="Times New Roman" panose="02020603050405020304" pitchFamily="18" charset="0"/>
                <a:ea typeface="標楷體" panose="03000509000000000000" pitchFamily="65" charset="-120"/>
              </a:rPr>
              <a:t>3. </a:t>
            </a:r>
            <a:r>
              <a:rPr lang="zh-TW" altLang="en-US" sz="3200" dirty="0" smtClean="0">
                <a:solidFill>
                  <a:srgbClr val="FF0000"/>
                </a:solidFill>
                <a:latin typeface="Times New Roman" panose="02020603050405020304" pitchFamily="18" charset="0"/>
                <a:ea typeface="標楷體" panose="03000509000000000000" pitchFamily="65" charset="-120"/>
              </a:rPr>
              <a:t>各班繳交時請依考區分類，並按照學號排列。</a:t>
            </a:r>
            <a:endParaRPr lang="zh-TW" altLang="en-US" sz="3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78169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6185" y="0"/>
            <a:ext cx="1210408" cy="1143000"/>
          </a:xfrm>
        </p:spPr>
        <p:txBody>
          <a:bodyPr/>
          <a:lstStyle/>
          <a:p>
            <a:r>
              <a:rPr lang="en-US" altLang="zh-TW" dirty="0" smtClean="0">
                <a:latin typeface="標楷體" panose="03000509000000000000" pitchFamily="65" charset="-120"/>
                <a:ea typeface="標楷體" panose="03000509000000000000" pitchFamily="65" charset="-120"/>
              </a:rPr>
              <a:t>Q&amp;A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46185" y="1055076"/>
            <a:ext cx="11720145" cy="5574324"/>
          </a:xfrm>
        </p:spPr>
        <p:txBody>
          <a:bodyPr>
            <a:noAutofit/>
          </a:bodyPr>
          <a:lstStyle/>
          <a:p>
            <a:pPr>
              <a:buFont typeface="Wingdings" panose="05000000000000000000" pitchFamily="2" charset="2"/>
              <a:buChar char="u"/>
            </a:pPr>
            <a:r>
              <a:rPr lang="zh-TW" altLang="zh-TW" sz="2800" dirty="0">
                <a:latin typeface="標楷體" panose="03000509000000000000" pitchFamily="65" charset="-120"/>
                <a:ea typeface="標楷體" panose="03000509000000000000" pitchFamily="65" charset="-120"/>
              </a:rPr>
              <a:t>要印</a:t>
            </a:r>
            <a:r>
              <a:rPr lang="zh-TW" altLang="zh-TW" sz="2800" dirty="0">
                <a:solidFill>
                  <a:srgbClr val="FF0000"/>
                </a:solidFill>
                <a:latin typeface="標楷體" panose="03000509000000000000" pitchFamily="65" charset="-120"/>
                <a:ea typeface="標楷體" panose="03000509000000000000" pitchFamily="65" charset="-120"/>
              </a:rPr>
              <a:t>歷年成績單</a:t>
            </a:r>
            <a:r>
              <a:rPr lang="zh-TW" altLang="zh-TW" sz="2800" dirty="0">
                <a:latin typeface="標楷體" panose="03000509000000000000" pitchFamily="65" charset="-120"/>
                <a:ea typeface="標楷體" panose="03000509000000000000" pitchFamily="65" charset="-120"/>
              </a:rPr>
              <a:t>嗎</a:t>
            </a:r>
            <a:r>
              <a:rPr lang="en-US" altLang="zh-TW" sz="2800"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zh-TW" sz="2600" dirty="0">
                <a:latin typeface="標楷體" panose="03000509000000000000" pitchFamily="65" charset="-120"/>
                <a:ea typeface="標楷體" panose="03000509000000000000" pitchFamily="65" charset="-120"/>
              </a:rPr>
              <a:t>不用。補充說明如下：</a:t>
            </a:r>
            <a:r>
              <a:rPr lang="en-US" altLang="zh-TW" sz="2600" dirty="0">
                <a:latin typeface="標楷體" panose="03000509000000000000" pitchFamily="65" charset="-120"/>
                <a:ea typeface="標楷體" panose="03000509000000000000" pitchFamily="65" charset="-120"/>
              </a:rPr>
              <a:t/>
            </a:r>
            <a:br>
              <a:rPr lang="en-US" altLang="zh-TW" sz="2600" dirty="0">
                <a:latin typeface="標楷體" panose="03000509000000000000" pitchFamily="65" charset="-120"/>
                <a:ea typeface="標楷體" panose="03000509000000000000" pitchFamily="65" charset="-120"/>
              </a:rPr>
            </a:br>
            <a:r>
              <a:rPr lang="en-US" altLang="zh-TW" sz="2600" dirty="0">
                <a:latin typeface="標楷體" panose="03000509000000000000" pitchFamily="65" charset="-120"/>
                <a:ea typeface="標楷體" panose="03000509000000000000" pitchFamily="65" charset="-120"/>
              </a:rPr>
              <a:t>1.</a:t>
            </a:r>
            <a:r>
              <a:rPr lang="zh-TW" altLang="zh-TW" sz="2600" dirty="0">
                <a:latin typeface="標楷體" panose="03000509000000000000" pitchFamily="65" charset="-120"/>
                <a:ea typeface="標楷體" panose="03000509000000000000" pitchFamily="65" charset="-120"/>
              </a:rPr>
              <a:t>履歷表上</a:t>
            </a:r>
            <a:r>
              <a:rPr lang="en-US" altLang="zh-TW" sz="2600" dirty="0">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繳驗證件</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請勾選</a:t>
            </a:r>
            <a:r>
              <a:rPr lang="zh-TW" altLang="zh-TW" sz="2600" dirty="0">
                <a:solidFill>
                  <a:srgbClr val="FF0000"/>
                </a:solidFill>
                <a:latin typeface="標楷體" panose="03000509000000000000" pitchFamily="65" charset="-120"/>
                <a:ea typeface="標楷體" panose="03000509000000000000" pitchFamily="65" charset="-120"/>
              </a:rPr>
              <a:t>四項</a:t>
            </a:r>
            <a:r>
              <a:rPr lang="zh-TW" altLang="zh-TW"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
            </a:r>
            <a:br>
              <a:rPr lang="en-US" altLang="zh-TW" sz="2600" dirty="0">
                <a:latin typeface="標楷體" panose="03000509000000000000" pitchFamily="65" charset="-120"/>
                <a:ea typeface="標楷體" panose="03000509000000000000" pitchFamily="65" charset="-120"/>
              </a:rPr>
            </a:br>
            <a:r>
              <a:rPr lang="en-US" altLang="zh-TW" sz="26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zh-TW" sz="2600" dirty="0">
                <a:solidFill>
                  <a:srgbClr val="FF0000"/>
                </a:solidFill>
                <a:latin typeface="標楷體" panose="03000509000000000000" pitchFamily="65" charset="-120"/>
                <a:ea typeface="標楷體" panose="03000509000000000000" pitchFamily="65" charset="-120"/>
              </a:rPr>
              <a:t>畢業證書</a:t>
            </a:r>
            <a:r>
              <a:rPr lang="en-US" altLang="zh-TW" sz="2600" dirty="0">
                <a:latin typeface="標楷體" panose="03000509000000000000" pitchFamily="65" charset="-120"/>
                <a:ea typeface="標楷體" panose="03000509000000000000" pitchFamily="65" charset="-120"/>
              </a:rPr>
              <a:t> </a:t>
            </a:r>
            <a:r>
              <a:rPr lang="en-US" altLang="zh-TW" sz="26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zh-TW" sz="2600" dirty="0">
                <a:solidFill>
                  <a:srgbClr val="FF0000"/>
                </a:solidFill>
                <a:latin typeface="標楷體" panose="03000509000000000000" pitchFamily="65" charset="-120"/>
                <a:ea typeface="標楷體" panose="03000509000000000000" pitchFamily="65" charset="-120"/>
              </a:rPr>
              <a:t>實習證明</a:t>
            </a:r>
            <a:r>
              <a:rPr lang="en-US" altLang="zh-TW" sz="2600" dirty="0">
                <a:solidFill>
                  <a:srgbClr val="FF0000"/>
                </a:solidFill>
                <a:latin typeface="標楷體" panose="03000509000000000000" pitchFamily="65" charset="-120"/>
                <a:ea typeface="標楷體" panose="03000509000000000000" pitchFamily="65" charset="-120"/>
              </a:rPr>
              <a:t> </a:t>
            </a:r>
            <a:r>
              <a:rPr lang="en-US" altLang="zh-TW" sz="26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zh-TW" sz="2600" dirty="0">
                <a:solidFill>
                  <a:srgbClr val="FF0000"/>
                </a:solidFill>
                <a:latin typeface="標楷體" panose="03000509000000000000" pitchFamily="65" charset="-120"/>
                <a:ea typeface="標楷體" panose="03000509000000000000" pitchFamily="65" charset="-120"/>
              </a:rPr>
              <a:t>准予附條件應考申請表</a:t>
            </a:r>
            <a:r>
              <a:rPr lang="en-US" altLang="zh-TW" sz="2600" dirty="0">
                <a:solidFill>
                  <a:srgbClr val="FF0000"/>
                </a:solidFill>
                <a:latin typeface="標楷體" panose="03000509000000000000" pitchFamily="65" charset="-120"/>
                <a:ea typeface="標楷體" panose="03000509000000000000" pitchFamily="65" charset="-120"/>
              </a:rPr>
              <a:t> </a:t>
            </a:r>
            <a:r>
              <a:rPr lang="en-US" altLang="zh-TW" sz="26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zh-TW" sz="2600" dirty="0">
                <a:solidFill>
                  <a:srgbClr val="FF0000"/>
                </a:solidFill>
                <a:latin typeface="標楷體" panose="03000509000000000000" pitchFamily="65" charset="-120"/>
                <a:ea typeface="標楷體" panose="03000509000000000000" pitchFamily="65" charset="-120"/>
              </a:rPr>
              <a:t>學生證影本</a:t>
            </a:r>
            <a:r>
              <a:rPr lang="en-US" altLang="zh-TW" sz="2600" dirty="0">
                <a:solidFill>
                  <a:srgbClr val="FF0000"/>
                </a:solidFill>
                <a:latin typeface="標楷體" panose="03000509000000000000" pitchFamily="65" charset="-120"/>
                <a:ea typeface="標楷體" panose="03000509000000000000" pitchFamily="65" charset="-120"/>
              </a:rPr>
              <a:t/>
            </a:r>
            <a:br>
              <a:rPr lang="en-US" altLang="zh-TW" sz="2600" dirty="0">
                <a:solidFill>
                  <a:srgbClr val="FF0000"/>
                </a:solidFill>
                <a:latin typeface="標楷體" panose="03000509000000000000" pitchFamily="65" charset="-120"/>
                <a:ea typeface="標楷體" panose="03000509000000000000" pitchFamily="65" charset="-120"/>
              </a:rPr>
            </a:br>
            <a:r>
              <a:rPr lang="en-US" altLang="zh-TW" sz="2600" dirty="0">
                <a:latin typeface="標楷體" panose="03000509000000000000" pitchFamily="65" charset="-120"/>
                <a:ea typeface="標楷體" panose="03000509000000000000" pitchFamily="65" charset="-120"/>
              </a:rPr>
              <a:t>2.</a:t>
            </a:r>
            <a:r>
              <a:rPr lang="zh-TW" altLang="zh-TW" sz="2600" dirty="0">
                <a:latin typeface="標楷體" panose="03000509000000000000" pitchFamily="65" charset="-120"/>
                <a:ea typeface="標楷體" panose="03000509000000000000" pitchFamily="65" charset="-120"/>
              </a:rPr>
              <a:t>准予附條件應考申請表上，只須勾選：</a:t>
            </a:r>
            <a:r>
              <a:rPr lang="en-US" altLang="zh-TW" sz="2600" dirty="0">
                <a:latin typeface="標楷體" panose="03000509000000000000" pitchFamily="65" charset="-120"/>
                <a:ea typeface="標楷體" panose="03000509000000000000" pitchFamily="65" charset="-120"/>
              </a:rPr>
              <a:t/>
            </a:r>
            <a:br>
              <a:rPr lang="en-US" altLang="zh-TW" sz="2600" dirty="0">
                <a:latin typeface="標楷體" panose="03000509000000000000" pitchFamily="65" charset="-120"/>
                <a:ea typeface="標楷體" panose="03000509000000000000" pitchFamily="65" charset="-120"/>
              </a:rPr>
            </a:br>
            <a:r>
              <a:rPr lang="en-US" altLang="zh-TW" sz="26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zh-TW" sz="2600" dirty="0">
                <a:solidFill>
                  <a:srgbClr val="FF0000"/>
                </a:solidFill>
                <a:latin typeface="標楷體" panose="03000509000000000000" pitchFamily="65" charset="-120"/>
                <a:ea typeface="標楷體" panose="03000509000000000000" pitchFamily="65" charset="-120"/>
              </a:rPr>
              <a:t> 畢業證書</a:t>
            </a:r>
            <a:r>
              <a:rPr lang="zh-TW" altLang="en-US" sz="26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en-US" altLang="zh-TW" sz="2600" dirty="0">
                <a:solidFill>
                  <a:srgbClr val="FF0000"/>
                </a:solidFill>
                <a:latin typeface="標楷體" panose="03000509000000000000" pitchFamily="65" charset="-120"/>
                <a:ea typeface="標楷體" panose="03000509000000000000" pitchFamily="65" charset="-120"/>
              </a:rPr>
              <a:t> </a:t>
            </a:r>
            <a:r>
              <a:rPr lang="zh-TW" altLang="zh-TW" sz="2600" dirty="0">
                <a:solidFill>
                  <a:srgbClr val="FF0000"/>
                </a:solidFill>
                <a:latin typeface="標楷體" panose="03000509000000000000" pitchFamily="65" charset="-120"/>
                <a:ea typeface="標楷體" panose="03000509000000000000" pitchFamily="65" charset="-120"/>
              </a:rPr>
              <a:t>實習證明</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後面填寫實習期滿時間</a:t>
            </a: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其他資料</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成績單等</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都不用再印出</a:t>
            </a:r>
            <a:r>
              <a:rPr lang="zh-TW" altLang="zh-TW" sz="2600" dirty="0">
                <a:latin typeface="標楷體" panose="03000509000000000000" pitchFamily="65" charset="-120"/>
                <a:ea typeface="標楷體" panose="03000509000000000000" pitchFamily="65" charset="-120"/>
              </a:rPr>
              <a:t>，</a:t>
            </a:r>
            <a:r>
              <a:rPr lang="zh-TW" altLang="zh-TW" sz="2600" dirty="0">
                <a:solidFill>
                  <a:srgbClr val="1924F7"/>
                </a:solidFill>
                <a:latin typeface="標楷體" panose="03000509000000000000" pitchFamily="65" charset="-120"/>
                <a:ea typeface="標楷體" panose="03000509000000000000" pitchFamily="65" charset="-120"/>
              </a:rPr>
              <a:t>畢業證書及實習證明</a:t>
            </a:r>
            <a:r>
              <a:rPr lang="zh-TW" altLang="zh-TW" sz="2600" dirty="0">
                <a:latin typeface="標楷體" panose="03000509000000000000" pitchFamily="65" charset="-120"/>
                <a:ea typeface="標楷體" panose="03000509000000000000" pitchFamily="65" charset="-120"/>
              </a:rPr>
              <a:t>皆由學校相關單位驗證後回覆考選部即可</a:t>
            </a:r>
            <a:r>
              <a:rPr lang="en-US" altLang="zh-TW" sz="2600" dirty="0">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不需印出繳交</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。除</a:t>
            </a:r>
            <a:r>
              <a:rPr lang="zh-TW" altLang="zh-TW" sz="2600" dirty="0">
                <a:solidFill>
                  <a:srgbClr val="FF0000"/>
                </a:solidFill>
                <a:latin typeface="標楷體" panose="03000509000000000000" pitchFamily="65" charset="-120"/>
                <a:ea typeface="標楷體" panose="03000509000000000000" pitchFamily="65" charset="-120"/>
              </a:rPr>
              <a:t>延修生</a:t>
            </a:r>
            <a:r>
              <a:rPr lang="zh-TW" altLang="zh-TW" sz="2600" dirty="0">
                <a:latin typeface="標楷體" panose="03000509000000000000" pitchFamily="65" charset="-120"/>
                <a:ea typeface="標楷體" panose="03000509000000000000" pitchFamily="65" charset="-120"/>
              </a:rPr>
              <a:t>外，皆</a:t>
            </a:r>
            <a:r>
              <a:rPr lang="zh-TW" altLang="zh-TW" sz="2600" dirty="0">
                <a:solidFill>
                  <a:srgbClr val="FF0000"/>
                </a:solidFill>
                <a:latin typeface="標楷體" panose="03000509000000000000" pitchFamily="65" charset="-120"/>
                <a:ea typeface="標楷體" panose="03000509000000000000" pitchFamily="65" charset="-120"/>
              </a:rPr>
              <a:t>不需帶畢業證書及實習證明到考場</a:t>
            </a:r>
            <a:r>
              <a:rPr lang="zh-TW" altLang="zh-TW"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548640" lvl="2" indent="0">
              <a:buNone/>
            </a:pPr>
            <a:r>
              <a:rPr lang="zh-TW" altLang="en-US" sz="2600" dirty="0">
                <a:latin typeface="標楷體" panose="03000509000000000000" pitchFamily="65" charset="-120"/>
                <a:ea typeface="標楷體" panose="03000509000000000000" pitchFamily="65" charset="-120"/>
              </a:rPr>
              <a:t> </a:t>
            </a:r>
            <a:r>
              <a:rPr lang="en-US" altLang="zh-TW" sz="2600" dirty="0">
                <a:solidFill>
                  <a:srgbClr val="FF0000"/>
                </a:solidFill>
                <a:latin typeface="標楷體" panose="03000509000000000000" pitchFamily="65" charset="-120"/>
                <a:ea typeface="標楷體" panose="03000509000000000000" pitchFamily="65" charset="-120"/>
              </a:rPr>
              <a:t>3.</a:t>
            </a:r>
            <a:r>
              <a:rPr lang="zh-TW" altLang="en-US" sz="2600" dirty="0">
                <a:solidFill>
                  <a:srgbClr val="FF0000"/>
                </a:solidFill>
                <a:latin typeface="標楷體" panose="03000509000000000000" pitchFamily="65" charset="-120"/>
                <a:ea typeface="標楷體" panose="03000509000000000000" pitchFamily="65" charset="-120"/>
              </a:rPr>
              <a:t>應屆畢業生</a:t>
            </a:r>
            <a:r>
              <a:rPr lang="en-US" altLang="zh-TW" sz="2600" dirty="0">
                <a:solidFill>
                  <a:srgbClr val="FF0000"/>
                </a:solidFill>
                <a:latin typeface="標楷體" panose="03000509000000000000" pitchFamily="65" charset="-120"/>
                <a:ea typeface="標楷體" panose="03000509000000000000" pitchFamily="65" charset="-120"/>
              </a:rPr>
              <a:t>(15</a:t>
            </a:r>
            <a:r>
              <a:rPr lang="zh-TW" altLang="en-US" sz="2600" dirty="0">
                <a:solidFill>
                  <a:srgbClr val="FF0000"/>
                </a:solidFill>
                <a:latin typeface="標楷體" panose="03000509000000000000" pitchFamily="65" charset="-120"/>
                <a:ea typeface="標楷體" panose="03000509000000000000" pitchFamily="65" charset="-120"/>
              </a:rPr>
              <a:t>周</a:t>
            </a: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，應試當日不需攜帶畢業證書及實習證明影本到考場。</a:t>
            </a:r>
            <a:endParaRPr lang="en-US" altLang="zh-TW" sz="2600" dirty="0">
              <a:solidFill>
                <a:srgbClr val="FF0000"/>
              </a:solidFill>
              <a:latin typeface="標楷體" panose="03000509000000000000" pitchFamily="65" charset="-120"/>
              <a:ea typeface="標楷體" panose="03000509000000000000" pitchFamily="65" charset="-120"/>
            </a:endParaRPr>
          </a:p>
          <a:p>
            <a:pPr marL="1079500" lvl="2" indent="-531813">
              <a:buNone/>
            </a:pPr>
            <a:r>
              <a:rPr lang="zh-TW" altLang="en-US" sz="2600" dirty="0">
                <a:solidFill>
                  <a:srgbClr val="FF0000"/>
                </a:solidFill>
                <a:latin typeface="標楷體" panose="03000509000000000000" pitchFamily="65" charset="-120"/>
                <a:ea typeface="標楷體" panose="03000509000000000000" pitchFamily="65" charset="-120"/>
              </a:rPr>
              <a:t> </a:t>
            </a:r>
            <a:r>
              <a:rPr lang="en-US" altLang="zh-TW" sz="2600" dirty="0">
                <a:solidFill>
                  <a:srgbClr val="FF0000"/>
                </a:solidFill>
                <a:latin typeface="標楷體" panose="03000509000000000000" pitchFamily="65" charset="-120"/>
                <a:ea typeface="標楷體" panose="03000509000000000000" pitchFamily="65" charset="-120"/>
              </a:rPr>
              <a:t>4.</a:t>
            </a:r>
            <a:r>
              <a:rPr lang="zh-TW" altLang="en-US" sz="2600" dirty="0">
                <a:solidFill>
                  <a:srgbClr val="FF0000"/>
                </a:solidFill>
                <a:latin typeface="標楷體" panose="03000509000000000000" pitchFamily="65" charset="-120"/>
                <a:ea typeface="標楷體" panose="03000509000000000000" pitchFamily="65" charset="-120"/>
              </a:rPr>
              <a:t>應屆畢業生</a:t>
            </a:r>
            <a:r>
              <a:rPr lang="en-US" altLang="zh-TW" sz="2600" dirty="0">
                <a:solidFill>
                  <a:srgbClr val="FF0000"/>
                </a:solidFill>
                <a:latin typeface="標楷體" panose="03000509000000000000" pitchFamily="65" charset="-120"/>
                <a:ea typeface="標楷體" panose="03000509000000000000" pitchFamily="65" charset="-120"/>
              </a:rPr>
              <a:t>(18</a:t>
            </a:r>
            <a:r>
              <a:rPr lang="zh-TW" altLang="en-US" sz="2600" dirty="0">
                <a:solidFill>
                  <a:srgbClr val="FF0000"/>
                </a:solidFill>
                <a:latin typeface="標楷體" panose="03000509000000000000" pitchFamily="65" charset="-120"/>
                <a:ea typeface="標楷體" panose="03000509000000000000" pitchFamily="65" charset="-120"/>
              </a:rPr>
              <a:t>周</a:t>
            </a: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，請</a:t>
            </a:r>
            <a:r>
              <a:rPr lang="en-US" altLang="zh-TW" sz="2600" dirty="0">
                <a:solidFill>
                  <a:srgbClr val="FF0000"/>
                </a:solidFill>
                <a:latin typeface="標楷體" panose="03000509000000000000" pitchFamily="65" charset="-120"/>
                <a:ea typeface="標楷體" panose="03000509000000000000" pitchFamily="65" charset="-120"/>
              </a:rPr>
              <a:t>7/17</a:t>
            </a:r>
            <a:r>
              <a:rPr lang="zh-TW" altLang="en-US" sz="2600" dirty="0">
                <a:solidFill>
                  <a:srgbClr val="FF0000"/>
                </a:solidFill>
                <a:latin typeface="標楷體" panose="03000509000000000000" pitchFamily="65" charset="-120"/>
                <a:ea typeface="標楷體" panose="03000509000000000000" pitchFamily="65" charset="-120"/>
              </a:rPr>
              <a:t>日後到註冊組領取畢業證書，並於應試當日    攜帶畢業證書及實習證書影本到考場證明。</a:t>
            </a:r>
            <a:endParaRPr lang="zh-TW" altLang="zh-TW" sz="2600" dirty="0">
              <a:solidFill>
                <a:srgbClr val="FF0000"/>
              </a:solidFill>
              <a:latin typeface="標楷體" panose="03000509000000000000" pitchFamily="65" charset="-120"/>
              <a:ea typeface="標楷體" panose="03000509000000000000" pitchFamily="65" charset="-120"/>
            </a:endParaRPr>
          </a:p>
          <a:p>
            <a:pPr>
              <a:buFont typeface="Wingdings" panose="05000000000000000000" pitchFamily="2" charset="2"/>
              <a:buChar char="u"/>
            </a:pPr>
            <a:endParaRPr lang="zh-TW"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4607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4977" y="0"/>
            <a:ext cx="10058400" cy="1371600"/>
          </a:xfrm>
        </p:spPr>
        <p:txBody>
          <a:bodyPr/>
          <a:lstStyle/>
          <a:p>
            <a:r>
              <a:rPr lang="en-US" altLang="zh-TW" dirty="0" smtClean="0">
                <a:latin typeface="標楷體" panose="03000509000000000000" pitchFamily="65" charset="-120"/>
                <a:ea typeface="標楷體" panose="03000509000000000000" pitchFamily="65" charset="-120"/>
              </a:rPr>
              <a:t>Q&amp;A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44061" y="1283676"/>
            <a:ext cx="10647485" cy="5574324"/>
          </a:xfrm>
        </p:spPr>
        <p:txBody>
          <a:bodyPr>
            <a:noAutofit/>
          </a:bodyPr>
          <a:lstStyle/>
          <a:p>
            <a:pPr>
              <a:buFont typeface="Wingdings" panose="05000000000000000000" pitchFamily="2" charset="2"/>
              <a:buChar char="u"/>
            </a:pPr>
            <a:r>
              <a:rPr lang="zh-TW" altLang="zh-TW" sz="2800" dirty="0" smtClean="0">
                <a:latin typeface="標楷體" panose="03000509000000000000" pitchFamily="65" charset="-120"/>
                <a:ea typeface="標楷體" panose="03000509000000000000" pitchFamily="65" charset="-120"/>
              </a:rPr>
              <a:t>會</a:t>
            </a:r>
            <a:r>
              <a:rPr lang="zh-TW" altLang="zh-TW" sz="2800" dirty="0">
                <a:latin typeface="標楷體" panose="03000509000000000000" pitchFamily="65" charset="-120"/>
                <a:ea typeface="標楷體" panose="03000509000000000000" pitchFamily="65" charset="-120"/>
              </a:rPr>
              <a:t>有</a:t>
            </a:r>
            <a:r>
              <a:rPr lang="zh-TW" altLang="zh-TW" sz="2800" dirty="0">
                <a:solidFill>
                  <a:srgbClr val="FF0000"/>
                </a:solidFill>
                <a:latin typeface="標楷體" panose="03000509000000000000" pitchFamily="65" charset="-120"/>
                <a:ea typeface="標楷體" panose="03000509000000000000" pitchFamily="65" charset="-120"/>
              </a:rPr>
              <a:t>准考證</a:t>
            </a:r>
            <a:r>
              <a:rPr lang="zh-TW" altLang="zh-TW" sz="2800" dirty="0">
                <a:latin typeface="標楷體" panose="03000509000000000000" pitchFamily="65" charset="-120"/>
                <a:ea typeface="標楷體" panose="03000509000000000000" pitchFamily="65" charset="-120"/>
              </a:rPr>
              <a:t>嗎</a:t>
            </a:r>
            <a:r>
              <a:rPr lang="en-US" altLang="zh-TW" sz="2800"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en-US" altLang="zh-TW" sz="2800" dirty="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准考證</a:t>
            </a:r>
            <a:r>
              <a:rPr lang="zh-TW" altLang="zh-TW" sz="2800" dirty="0">
                <a:latin typeface="標楷體" panose="03000509000000000000" pitchFamily="65" charset="-120"/>
                <a:ea typeface="標楷體" panose="03000509000000000000" pitchFamily="65" charset="-120"/>
              </a:rPr>
              <a:t>之後會</a:t>
            </a:r>
            <a:r>
              <a:rPr lang="en-US" altLang="zh-TW" sz="2800" dirty="0">
                <a:solidFill>
                  <a:srgbClr val="FF0000"/>
                </a:solidFill>
                <a:latin typeface="標楷體" panose="03000509000000000000" pitchFamily="65" charset="-120"/>
                <a:ea typeface="標楷體" panose="03000509000000000000" pitchFamily="65" charset="-120"/>
              </a:rPr>
              <a:t>Email</a:t>
            </a:r>
            <a:r>
              <a:rPr lang="zh-TW" altLang="zh-TW" sz="2800" dirty="0">
                <a:solidFill>
                  <a:srgbClr val="FF0000"/>
                </a:solidFill>
                <a:latin typeface="標楷體" panose="03000509000000000000" pitchFamily="65" charset="-120"/>
                <a:ea typeface="標楷體" panose="03000509000000000000" pitchFamily="65" charset="-120"/>
              </a:rPr>
              <a:t>到應考人信箱</a:t>
            </a:r>
            <a:r>
              <a:rPr lang="zh-TW" altLang="zh-TW" sz="2800" dirty="0">
                <a:latin typeface="標楷體" panose="03000509000000000000" pitchFamily="65" charset="-120"/>
                <a:ea typeface="標楷體" panose="03000509000000000000" pitchFamily="65" charset="-120"/>
              </a:rPr>
              <a:t>，可自行</a:t>
            </a:r>
            <a:r>
              <a:rPr lang="zh-TW" altLang="zh-TW" sz="2800" dirty="0">
                <a:solidFill>
                  <a:srgbClr val="FF0000"/>
                </a:solidFill>
                <a:latin typeface="標楷體" panose="03000509000000000000" pitchFamily="65" charset="-120"/>
                <a:ea typeface="標楷體" panose="03000509000000000000" pitchFamily="65" charset="-120"/>
              </a:rPr>
              <a:t>選擇印出或不印出</a:t>
            </a:r>
            <a:r>
              <a:rPr lang="zh-TW" altLang="zh-TW" sz="2800" dirty="0">
                <a:latin typeface="標楷體" panose="03000509000000000000" pitchFamily="65" charset="-120"/>
                <a:ea typeface="標楷體" panose="03000509000000000000" pitchFamily="65" charset="-120"/>
              </a:rPr>
              <a:t>，考試當天請</a:t>
            </a:r>
            <a:r>
              <a:rPr lang="zh-TW" altLang="zh-TW" sz="2800" dirty="0">
                <a:solidFill>
                  <a:srgbClr val="FF0000"/>
                </a:solidFill>
                <a:latin typeface="標楷體" panose="03000509000000000000" pitchFamily="65" charset="-120"/>
                <a:ea typeface="標楷體" panose="03000509000000000000" pitchFamily="65" charset="-120"/>
              </a:rPr>
              <a:t>攜帶身分證</a:t>
            </a:r>
            <a:r>
              <a:rPr lang="zh-TW" altLang="zh-TW" sz="2800" dirty="0">
                <a:latin typeface="標楷體" panose="03000509000000000000" pitchFamily="65" charset="-120"/>
                <a:ea typeface="標楷體" panose="03000509000000000000" pitchFamily="65" charset="-120"/>
              </a:rPr>
              <a:t>，按照自己的</a:t>
            </a:r>
            <a:r>
              <a:rPr lang="zh-TW" altLang="zh-TW" sz="2800" dirty="0">
                <a:solidFill>
                  <a:srgbClr val="FF0000"/>
                </a:solidFill>
                <a:latin typeface="標楷體" panose="03000509000000000000" pitchFamily="65" charset="-120"/>
                <a:ea typeface="標楷體" panose="03000509000000000000" pitchFamily="65" charset="-120"/>
              </a:rPr>
              <a:t>准考證號碼找座位即可</a:t>
            </a:r>
            <a:r>
              <a:rPr lang="zh-TW" altLang="zh-TW" sz="2800" dirty="0" smtClean="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zh-TW" sz="2800" dirty="0" smtClean="0">
                <a:latin typeface="標楷體" panose="03000509000000000000" pitchFamily="65" charset="-120"/>
                <a:ea typeface="標楷體" panose="03000509000000000000" pitchFamily="65" charset="-120"/>
              </a:rPr>
              <a:t>印</a:t>
            </a:r>
            <a:r>
              <a:rPr lang="zh-TW" altLang="zh-TW" sz="2800" dirty="0">
                <a:latin typeface="標楷體" panose="03000509000000000000" pitchFamily="65" charset="-120"/>
                <a:ea typeface="標楷體" panose="03000509000000000000" pitchFamily="65" charset="-120"/>
              </a:rPr>
              <a:t>出之表件若有需塗改</a:t>
            </a:r>
            <a:r>
              <a:rPr lang="zh-TW" altLang="zh-TW" sz="2800" dirty="0">
                <a:solidFill>
                  <a:srgbClr val="FF0000"/>
                </a:solidFill>
                <a:latin typeface="標楷體" panose="03000509000000000000" pitchFamily="65" charset="-120"/>
                <a:ea typeface="標楷體" panose="03000509000000000000" pitchFamily="65" charset="-120"/>
              </a:rPr>
              <a:t>修正</a:t>
            </a:r>
            <a:r>
              <a:rPr lang="zh-TW" altLang="zh-TW" sz="2800" dirty="0">
                <a:latin typeface="標楷體" panose="03000509000000000000" pitchFamily="65" charset="-120"/>
                <a:ea typeface="標楷體" panose="03000509000000000000" pitchFamily="65" charset="-120"/>
              </a:rPr>
              <a:t>怎麼辦</a:t>
            </a:r>
            <a:r>
              <a:rPr lang="en-US" altLang="zh-TW" sz="2800" dirty="0" smtClean="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en-US" altLang="zh-TW" sz="2800" dirty="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塗改</a:t>
            </a:r>
            <a:r>
              <a:rPr lang="zh-TW" altLang="zh-TW" sz="2800" dirty="0">
                <a:latin typeface="標楷體" panose="03000509000000000000" pitchFamily="65" charset="-120"/>
                <a:ea typeface="標楷體" panose="03000509000000000000" pitchFamily="65" charset="-120"/>
              </a:rPr>
              <a:t>修正處請</a:t>
            </a:r>
            <a:r>
              <a:rPr lang="zh-TW" altLang="zh-TW" sz="2800" dirty="0">
                <a:solidFill>
                  <a:srgbClr val="FF0000"/>
                </a:solidFill>
                <a:latin typeface="標楷體" panose="03000509000000000000" pitchFamily="65" charset="-120"/>
                <a:ea typeface="標楷體" panose="03000509000000000000" pitchFamily="65" charset="-120"/>
              </a:rPr>
              <a:t>簽名或蓋章</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zh-TW" sz="2800" dirty="0" smtClean="0">
                <a:latin typeface="標楷體" panose="03000509000000000000" pitchFamily="65" charset="-120"/>
                <a:ea typeface="標楷體" panose="03000509000000000000" pitchFamily="65" charset="-120"/>
              </a:rPr>
              <a:t>實習</a:t>
            </a:r>
            <a:r>
              <a:rPr lang="zh-TW" altLang="zh-TW" sz="2800" dirty="0">
                <a:latin typeface="標楷體" panose="03000509000000000000" pitchFamily="65" charset="-120"/>
                <a:ea typeface="標楷體" panose="03000509000000000000" pitchFamily="65" charset="-120"/>
              </a:rPr>
              <a:t>期滿時間要填寫確切完成的時間嗎</a:t>
            </a:r>
            <a:r>
              <a:rPr lang="en-US" altLang="zh-TW" sz="2800"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sz="2800" dirty="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大概</a:t>
            </a:r>
            <a:r>
              <a:rPr lang="zh-TW" altLang="zh-TW" sz="2800" dirty="0">
                <a:latin typeface="標楷體" panose="03000509000000000000" pitchFamily="65" charset="-120"/>
                <a:ea typeface="標楷體" panose="03000509000000000000" pitchFamily="65" charset="-120"/>
              </a:rPr>
              <a:t>的時間點沒關係，</a:t>
            </a:r>
            <a:r>
              <a:rPr lang="zh-TW" altLang="zh-TW" sz="2800" dirty="0">
                <a:solidFill>
                  <a:srgbClr val="FF0000"/>
                </a:solidFill>
                <a:latin typeface="標楷體" panose="03000509000000000000" pitchFamily="65" charset="-120"/>
                <a:ea typeface="標楷體" panose="03000509000000000000" pitchFamily="65" charset="-120"/>
              </a:rPr>
              <a:t>重點要在國考時間前即可</a:t>
            </a:r>
            <a:r>
              <a:rPr lang="zh-TW" altLang="zh-TW" sz="2800" dirty="0" smtClean="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9557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195882"/>
            <a:ext cx="12192000" cy="825145"/>
          </a:xfrm>
        </p:spPr>
        <p:txBody>
          <a:bodyPr>
            <a:noAutofit/>
          </a:bodyPr>
          <a:lstStyle/>
          <a:p>
            <a:pPr algn="ctr"/>
            <a:r>
              <a:rPr lang="en-US" altLang="zh-TW" sz="5400" dirty="0" smtClean="0">
                <a:solidFill>
                  <a:srgbClr val="1924F7"/>
                </a:solidFill>
                <a:latin typeface="標楷體" panose="03000509000000000000" pitchFamily="65" charset="-120"/>
                <a:ea typeface="標楷體" panose="03000509000000000000" pitchFamily="65" charset="-120"/>
              </a:rPr>
              <a:t>113</a:t>
            </a:r>
            <a:r>
              <a:rPr lang="zh-TW" altLang="en-US" sz="5400" dirty="0" smtClean="0">
                <a:solidFill>
                  <a:srgbClr val="1924F7"/>
                </a:solidFill>
                <a:latin typeface="標楷體" panose="03000509000000000000" pitchFamily="65" charset="-120"/>
                <a:ea typeface="標楷體" panose="03000509000000000000" pitchFamily="65" charset="-120"/>
              </a:rPr>
              <a:t>年</a:t>
            </a:r>
            <a:r>
              <a:rPr lang="zh-TW" altLang="en-US" sz="5400" dirty="0">
                <a:solidFill>
                  <a:srgbClr val="1924F7"/>
                </a:solidFill>
                <a:latin typeface="標楷體" panose="03000509000000000000" pitchFamily="65" charset="-120"/>
                <a:ea typeface="標楷體" panose="03000509000000000000" pitchFamily="65" charset="-120"/>
              </a:rPr>
              <a:t>集體報名相關作業時程表</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21944758"/>
              </p:ext>
            </p:extLst>
          </p:nvPr>
        </p:nvGraphicFramePr>
        <p:xfrm>
          <a:off x="320172" y="1021025"/>
          <a:ext cx="11551653" cy="5432528"/>
        </p:xfrm>
        <a:graphic>
          <a:graphicData uri="http://schemas.openxmlformats.org/drawingml/2006/table">
            <a:tbl>
              <a:tblPr firstRow="1" bandRow="1">
                <a:tableStyleId>{5C22544A-7EE6-4342-B048-85BDC9FD1C3A}</a:tableStyleId>
              </a:tblPr>
              <a:tblGrid>
                <a:gridCol w="787659">
                  <a:extLst>
                    <a:ext uri="{9D8B030D-6E8A-4147-A177-3AD203B41FA5}">
                      <a16:colId xmlns:a16="http://schemas.microsoft.com/office/drawing/2014/main" val="1715412668"/>
                    </a:ext>
                  </a:extLst>
                </a:gridCol>
                <a:gridCol w="1415561">
                  <a:extLst>
                    <a:ext uri="{9D8B030D-6E8A-4147-A177-3AD203B41FA5}">
                      <a16:colId xmlns:a16="http://schemas.microsoft.com/office/drawing/2014/main" val="1899970706"/>
                    </a:ext>
                  </a:extLst>
                </a:gridCol>
                <a:gridCol w="5284176">
                  <a:extLst>
                    <a:ext uri="{9D8B030D-6E8A-4147-A177-3AD203B41FA5}">
                      <a16:colId xmlns:a16="http://schemas.microsoft.com/office/drawing/2014/main" val="1517268917"/>
                    </a:ext>
                  </a:extLst>
                </a:gridCol>
                <a:gridCol w="4064257">
                  <a:extLst>
                    <a:ext uri="{9D8B030D-6E8A-4147-A177-3AD203B41FA5}">
                      <a16:colId xmlns:a16="http://schemas.microsoft.com/office/drawing/2014/main" val="3758466518"/>
                    </a:ext>
                  </a:extLst>
                </a:gridCol>
              </a:tblGrid>
              <a:tr h="535022">
                <a:tc>
                  <a:txBody>
                    <a:bodyPr/>
                    <a:lstStyle/>
                    <a:p>
                      <a:pPr algn="ctr"/>
                      <a:r>
                        <a:rPr lang="zh-TW" altLang="en-US" sz="2000" dirty="0" smtClean="0">
                          <a:latin typeface="標楷體" panose="03000509000000000000" pitchFamily="65" charset="-120"/>
                          <a:ea typeface="標楷體" panose="03000509000000000000" pitchFamily="65" charset="-120"/>
                        </a:rPr>
                        <a:t>階段</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latin typeface="標楷體" panose="03000509000000000000" pitchFamily="65" charset="-120"/>
                          <a:ea typeface="標楷體" panose="03000509000000000000" pitchFamily="65" charset="-120"/>
                        </a:rPr>
                        <a:t>重要事項</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latin typeface="標楷體" panose="03000509000000000000" pitchFamily="65" charset="-120"/>
                          <a:ea typeface="標楷體" panose="03000509000000000000" pitchFamily="65" charset="-120"/>
                        </a:rPr>
                        <a:t>日期</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latin typeface="標楷體" panose="03000509000000000000" pitchFamily="65" charset="-120"/>
                          <a:ea typeface="標楷體" panose="03000509000000000000" pitchFamily="65" charset="-120"/>
                        </a:rPr>
                        <a:t>備註</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641861"/>
                  </a:ext>
                </a:extLst>
              </a:tr>
              <a:tr h="946577">
                <a:tc rowSpan="2">
                  <a:txBody>
                    <a:bodyPr/>
                    <a:lstStyle/>
                    <a:p>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報名階段</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en-US" sz="2000" dirty="0" smtClean="0">
                          <a:latin typeface="標楷體" panose="03000509000000000000" pitchFamily="65" charset="-120"/>
                          <a:ea typeface="標楷體" panose="03000509000000000000" pitchFamily="65" charset="-120"/>
                        </a:rPr>
                        <a:t>報名作業期間</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4</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月</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9</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日</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二</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 </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至</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4</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月</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18</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日</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四</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下午</a:t>
                      </a:r>
                      <a:r>
                        <a:rPr lang="en-US" altLang="zh-TW"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5</a:t>
                      </a:r>
                      <a:r>
                        <a:rPr lang="zh-TW" altLang="en-US"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時止</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1.</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一律採網路報名</a:t>
                      </a:r>
                    </a:p>
                    <a:p>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2.</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應考人報名表件交學校承辦人員。</a:t>
                      </a:r>
                    </a:p>
                    <a:p>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3.</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逾期未繳交報名表件及報名費者，不予受理報名。</a:t>
                      </a:r>
                    </a:p>
                    <a:p>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4.</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繳款憑證妥善留存，無須繳交</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979725"/>
                  </a:ext>
                </a:extLst>
              </a:tr>
              <a:tr h="2592797">
                <a:tc vMerge="1">
                  <a:txBody>
                    <a:bodyPr/>
                    <a:lstStyle/>
                    <a:p>
                      <a:endParaRPr lang="zh-TW" altLang="en-US"/>
                    </a:p>
                  </a:txBody>
                  <a:tcPr/>
                </a:tc>
                <a:tc>
                  <a:txBody>
                    <a:bodyPr/>
                    <a:lstStyle/>
                    <a:p>
                      <a:r>
                        <a:rPr lang="zh-TW" altLang="en-US" sz="2000" dirty="0" smtClean="0">
                          <a:solidFill>
                            <a:srgbClr val="FF0000"/>
                          </a:solidFill>
                          <a:latin typeface="標楷體" panose="03000509000000000000" pitchFamily="65" charset="-120"/>
                          <a:ea typeface="標楷體" panose="03000509000000000000" pitchFamily="65" charset="-120"/>
                        </a:rPr>
                        <a:t>繳交報名表件及報名費</a:t>
                      </a:r>
                      <a:endParaRPr lang="zh-TW" altLang="en-US" sz="2000" dirty="0">
                        <a:solidFill>
                          <a:srgbClr val="FF0000"/>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4</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月</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19</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日</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五</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止</a:t>
                      </a:r>
                      <a:endPar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u="sng" kern="1200" dirty="0" smtClean="0">
                          <a:solidFill>
                            <a:srgbClr val="002060"/>
                          </a:solidFill>
                          <a:latin typeface="標楷體" panose="03000509000000000000" pitchFamily="65" charset="-120"/>
                          <a:ea typeface="標楷體" panose="03000509000000000000" pitchFamily="65" charset="-120"/>
                          <a:cs typeface="+mn-cs"/>
                        </a:rPr>
                        <a:t>★</a:t>
                      </a:r>
                      <a:r>
                        <a:rPr lang="zh-TW" altLang="en-US" sz="2000" b="1" u="sng" dirty="0" smtClean="0">
                          <a:solidFill>
                            <a:srgbClr val="002060"/>
                          </a:solidFill>
                          <a:latin typeface="標楷體" panose="03000509000000000000" pitchFamily="65" charset="-120"/>
                          <a:ea typeface="標楷體" panose="03000509000000000000" pitchFamily="65" charset="-120"/>
                        </a:rPr>
                        <a:t>請於</a:t>
                      </a:r>
                      <a:r>
                        <a:rPr lang="en-US" altLang="zh-TW" sz="2000" b="1" u="sng" dirty="0" smtClean="0">
                          <a:solidFill>
                            <a:srgbClr val="002060"/>
                          </a:solidFill>
                          <a:latin typeface="標楷體" panose="03000509000000000000" pitchFamily="65" charset="-120"/>
                          <a:ea typeface="標楷體" panose="03000509000000000000" pitchFamily="65" charset="-120"/>
                        </a:rPr>
                        <a:t>4/19(</a:t>
                      </a:r>
                      <a:r>
                        <a:rPr lang="zh-TW" altLang="en-US" sz="2000" b="1" u="sng" dirty="0" smtClean="0">
                          <a:solidFill>
                            <a:srgbClr val="002060"/>
                          </a:solidFill>
                          <a:latin typeface="標楷體" panose="03000509000000000000" pitchFamily="65" charset="-120"/>
                          <a:ea typeface="標楷體" panose="03000509000000000000" pitchFamily="65" charset="-120"/>
                        </a:rPr>
                        <a:t>五</a:t>
                      </a:r>
                      <a:r>
                        <a:rPr lang="en-US" altLang="zh-TW" sz="2000" b="1" u="sng" dirty="0" smtClean="0">
                          <a:solidFill>
                            <a:srgbClr val="002060"/>
                          </a:solidFill>
                          <a:latin typeface="標楷體" panose="03000509000000000000" pitchFamily="65" charset="-120"/>
                          <a:ea typeface="標楷體" panose="03000509000000000000" pitchFamily="65" charset="-120"/>
                        </a:rPr>
                        <a:t>)</a:t>
                      </a:r>
                      <a:r>
                        <a:rPr lang="zh-TW" altLang="en-US" sz="2000" b="1" u="sng" dirty="0" smtClean="0">
                          <a:solidFill>
                            <a:srgbClr val="002060"/>
                          </a:solidFill>
                          <a:latin typeface="標楷體" panose="03000509000000000000" pitchFamily="65" charset="-120"/>
                          <a:ea typeface="標楷體" panose="03000509000000000000" pitchFamily="65" charset="-120"/>
                        </a:rPr>
                        <a:t>前印出申請表連同報名表件一起繳交至職涯中心完成報名。</a:t>
                      </a:r>
                      <a:endParaRPr lang="en-US" altLang="zh-TW" sz="2000" b="1" u="sng" dirty="0" smtClean="0">
                        <a:solidFill>
                          <a:srgbClr val="002060"/>
                        </a:solidFill>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u="sng" kern="1200" dirty="0" smtClean="0">
                          <a:solidFill>
                            <a:srgbClr val="002060"/>
                          </a:solidFill>
                          <a:latin typeface="標楷體" panose="03000509000000000000" pitchFamily="65" charset="-120"/>
                          <a:ea typeface="標楷體" panose="03000509000000000000" pitchFamily="65" charset="-120"/>
                          <a:cs typeface="+mn-cs"/>
                        </a:rPr>
                        <a:t>★請班代彙整學生報名資料，可列印學生名單，按照考區分類，並按照學號整理，繳交至職涯中心。</a:t>
                      </a:r>
                      <a:endParaRPr lang="en-US" altLang="zh-TW" sz="2000" b="1" u="sng" kern="1200" dirty="0" smtClean="0">
                        <a:solidFill>
                          <a:srgbClr val="002060"/>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nchor="ctr"/>
                </a:tc>
                <a:extLst>
                  <a:ext uri="{0D108BD9-81ED-4DB2-BD59-A6C34878D82A}">
                    <a16:rowId xmlns:a16="http://schemas.microsoft.com/office/drawing/2014/main" val="3719359249"/>
                  </a:ext>
                </a:extLst>
              </a:tr>
              <a:tr h="1358132">
                <a:tc>
                  <a:txBody>
                    <a:bodyPr/>
                    <a:lstStyle/>
                    <a:p>
                      <a:r>
                        <a:rPr lang="zh-TW" altLang="en-US" sz="2000" dirty="0" smtClean="0">
                          <a:latin typeface="標楷體" panose="03000509000000000000" pitchFamily="65" charset="-120"/>
                          <a:ea typeface="標楷體" panose="03000509000000000000" pitchFamily="65" charset="-120"/>
                        </a:rPr>
                        <a:t>考試階段</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en-US" sz="2000" dirty="0" smtClean="0">
                          <a:latin typeface="標楷體" panose="03000509000000000000" pitchFamily="65" charset="-120"/>
                          <a:ea typeface="標楷體" panose="03000509000000000000" pitchFamily="65" charset="-120"/>
                        </a:rPr>
                        <a:t>舉行考試</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7</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月</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27</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日</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六</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至</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7</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月</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29</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日</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一</a:t>
                      </a:r>
                      <a:r>
                        <a:rPr lang="en-US" altLang="zh-TW" sz="2000" b="0" i="0" u="none" strike="noStrike" kern="1200" baseline="0" dirty="0" smtClean="0">
                          <a:solidFill>
                            <a:srgbClr val="FF0000"/>
                          </a:solidFill>
                          <a:latin typeface="標楷體" panose="03000509000000000000" pitchFamily="65" charset="-120"/>
                          <a:ea typeface="標楷體" panose="03000509000000000000" pitchFamily="65" charset="-120"/>
                          <a:cs typeface="+mn-cs"/>
                        </a:rPr>
                        <a:t>)</a:t>
                      </a:r>
                      <a:endParaRPr lang="zh-TW" altLang="en-US" sz="2000" dirty="0">
                        <a:solidFill>
                          <a:srgbClr val="FF0000"/>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准予附條件應考之應考人至遲應於各類科考試第</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1</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天第</a:t>
                      </a:r>
                      <a:r>
                        <a:rPr lang="en-US" altLang="zh-TW"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1</a:t>
                      </a:r>
                      <a:r>
                        <a:rPr lang="zh-TW" altLang="en-US" sz="2000" b="0" i="0" u="none" strike="noStrike" kern="1200" baseline="0" dirty="0" smtClean="0">
                          <a:solidFill>
                            <a:schemeClr val="dk1"/>
                          </a:solidFill>
                          <a:latin typeface="標楷體" panose="03000509000000000000" pitchFamily="65" charset="-120"/>
                          <a:ea typeface="標楷體" panose="03000509000000000000" pitchFamily="65" charset="-120"/>
                          <a:cs typeface="+mn-cs"/>
                        </a:rPr>
                        <a:t>節考試前補繳應考資格證明文件。</a:t>
                      </a: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5674301"/>
                  </a:ext>
                </a:extLst>
              </a:tr>
            </a:tbl>
          </a:graphicData>
        </a:graphic>
      </p:graphicFrame>
    </p:spTree>
    <p:extLst>
      <p:ext uri="{BB962C8B-B14F-4D97-AF65-F5344CB8AC3E}">
        <p14:creationId xmlns:p14="http://schemas.microsoft.com/office/powerpoint/2010/main" val="2266565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6185" y="0"/>
            <a:ext cx="10879015" cy="1037491"/>
          </a:xfrm>
        </p:spPr>
        <p:txBody>
          <a:bodyPr/>
          <a:lstStyle/>
          <a:p>
            <a:r>
              <a:rPr lang="en-US" altLang="zh-TW" dirty="0" smtClean="0">
                <a:latin typeface="標楷體" panose="03000509000000000000" pitchFamily="65" charset="-120"/>
                <a:ea typeface="標楷體" panose="03000509000000000000" pitchFamily="65" charset="-120"/>
              </a:rPr>
              <a:t>Q&amp;A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46185" y="1037491"/>
            <a:ext cx="11737730" cy="5732586"/>
          </a:xfrm>
        </p:spPr>
        <p:txBody>
          <a:bodyPr>
            <a:normAutofit/>
          </a:bodyPr>
          <a:lstStyle/>
          <a:p>
            <a:pPr>
              <a:buFont typeface="Wingdings" panose="05000000000000000000" pitchFamily="2" charset="2"/>
              <a:buChar char="u"/>
            </a:pPr>
            <a:r>
              <a:rPr lang="zh-TW" altLang="zh-TW" sz="2800" dirty="0" smtClean="0">
                <a:latin typeface="標楷體" panose="03000509000000000000" pitchFamily="65" charset="-120"/>
                <a:ea typeface="標楷體" panose="03000509000000000000" pitchFamily="65" charset="-120"/>
              </a:rPr>
              <a:t>如果改名了，但學生證是舊名可以嗎</a:t>
            </a:r>
            <a:r>
              <a:rPr lang="en-US" altLang="zh-TW" sz="2800" dirty="0" smtClean="0">
                <a:latin typeface="標楷體" panose="03000509000000000000" pitchFamily="65" charset="-120"/>
                <a:ea typeface="標楷體" panose="03000509000000000000" pitchFamily="65" charset="-120"/>
              </a:rPr>
              <a:t>?</a:t>
            </a:r>
            <a:endParaRPr lang="zh-TW" altLang="zh-TW" sz="28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en-US" altLang="zh-TW" sz="2600" dirty="0" smtClean="0">
                <a:latin typeface="標楷體" panose="03000509000000000000" pitchFamily="65" charset="-120"/>
                <a:ea typeface="標楷體" panose="03000509000000000000" pitchFamily="65" charset="-120"/>
              </a:rPr>
              <a:t>1.</a:t>
            </a:r>
            <a:r>
              <a:rPr lang="zh-TW" altLang="zh-TW" sz="2600" dirty="0" smtClean="0">
                <a:latin typeface="標楷體" panose="03000509000000000000" pitchFamily="65" charset="-120"/>
                <a:ea typeface="標楷體" panose="03000509000000000000" pitchFamily="65" charset="-120"/>
              </a:rPr>
              <a:t>如果學生證是</a:t>
            </a:r>
            <a:r>
              <a:rPr lang="zh-TW" altLang="zh-TW" sz="2600" dirty="0" smtClean="0">
                <a:solidFill>
                  <a:srgbClr val="FF0000"/>
                </a:solidFill>
                <a:latin typeface="標楷體" panose="03000509000000000000" pitchFamily="65" charset="-120"/>
                <a:ea typeface="標楷體" panose="03000509000000000000" pitchFamily="65" charset="-120"/>
              </a:rPr>
              <a:t>舊名</a:t>
            </a:r>
            <a:r>
              <a:rPr lang="zh-TW" altLang="zh-TW" sz="2600" dirty="0" smtClean="0">
                <a:latin typeface="標楷體" panose="03000509000000000000" pitchFamily="65" charset="-120"/>
                <a:ea typeface="標楷體" panose="03000509000000000000" pitchFamily="65" charset="-120"/>
              </a:rPr>
              <a:t>，請檢附</a:t>
            </a:r>
            <a:r>
              <a:rPr lang="zh-TW" altLang="zh-TW" sz="2600" dirty="0" smtClean="0">
                <a:solidFill>
                  <a:srgbClr val="FF0000"/>
                </a:solidFill>
                <a:latin typeface="標楷體" panose="03000509000000000000" pitchFamily="65" charset="-120"/>
                <a:ea typeface="標楷體" panose="03000509000000000000" pitchFamily="65" charset="-120"/>
              </a:rPr>
              <a:t>戶籍謄本</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en-US" altLang="zh-TW" sz="2600" dirty="0" smtClean="0">
                <a:latin typeface="標楷體" panose="03000509000000000000" pitchFamily="65" charset="-120"/>
                <a:ea typeface="標楷體" panose="03000509000000000000" pitchFamily="65" charset="-120"/>
              </a:rPr>
              <a:t>2.</a:t>
            </a:r>
            <a:r>
              <a:rPr lang="zh-TW" altLang="zh-TW" sz="2600" dirty="0" smtClean="0">
                <a:latin typeface="標楷體" panose="03000509000000000000" pitchFamily="65" charset="-120"/>
                <a:ea typeface="標楷體" panose="03000509000000000000" pitchFamily="65" charset="-120"/>
              </a:rPr>
              <a:t>或到</a:t>
            </a:r>
            <a:r>
              <a:rPr lang="zh-TW" altLang="zh-TW" sz="2600" dirty="0" smtClean="0">
                <a:solidFill>
                  <a:srgbClr val="FF0000"/>
                </a:solidFill>
                <a:latin typeface="標楷體" panose="03000509000000000000" pitchFamily="65" charset="-120"/>
                <a:ea typeface="標楷體" panose="03000509000000000000" pitchFamily="65" charset="-120"/>
              </a:rPr>
              <a:t>教務處註冊組申請換學生證</a:t>
            </a:r>
            <a:r>
              <a:rPr lang="en-US" altLang="zh-TW"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新的名字</a:t>
            </a:r>
            <a:r>
              <a:rPr lang="en-US" altLang="zh-TW"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a:t>
            </a:r>
            <a:r>
              <a:rPr lang="en-US" altLang="zh-TW" sz="2600" dirty="0" smtClean="0">
                <a:latin typeface="標楷體" panose="03000509000000000000" pitchFamily="65" charset="-120"/>
                <a:ea typeface="標楷體" panose="03000509000000000000" pitchFamily="65" charset="-120"/>
              </a:rPr>
              <a:t/>
            </a:r>
            <a:br>
              <a:rPr lang="en-US" altLang="zh-TW" sz="2600" dirty="0" smtClean="0">
                <a:latin typeface="標楷體" panose="03000509000000000000" pitchFamily="65" charset="-120"/>
                <a:ea typeface="標楷體" panose="03000509000000000000" pitchFamily="65" charset="-120"/>
              </a:rPr>
            </a:br>
            <a:r>
              <a:rPr lang="en-US" altLang="zh-TW" sz="2600" dirty="0" smtClean="0">
                <a:latin typeface="標楷體" panose="03000509000000000000" pitchFamily="65" charset="-120"/>
                <a:ea typeface="標楷體" panose="03000509000000000000" pitchFamily="65" charset="-120"/>
              </a:rPr>
              <a:t>  </a:t>
            </a:r>
            <a:r>
              <a:rPr lang="zh-TW" altLang="zh-TW" sz="2600" dirty="0" smtClean="0">
                <a:latin typeface="標楷體" panose="03000509000000000000" pitchFamily="65" charset="-120"/>
                <a:ea typeface="標楷體" panose="03000509000000000000" pitchFamily="65" charset="-120"/>
              </a:rPr>
              <a:t>舊版：工作天約一週，工本費</a:t>
            </a:r>
            <a:r>
              <a:rPr lang="en-US" altLang="zh-TW" sz="2600" dirty="0" smtClean="0">
                <a:latin typeface="標楷體" panose="03000509000000000000" pitchFamily="65" charset="-120"/>
                <a:ea typeface="標楷體" panose="03000509000000000000" pitchFamily="65" charset="-120"/>
              </a:rPr>
              <a:t>100</a:t>
            </a:r>
            <a:r>
              <a:rPr lang="zh-TW" altLang="zh-TW" sz="2600" dirty="0" smtClean="0">
                <a:latin typeface="標楷體" panose="03000509000000000000" pitchFamily="65" charset="-120"/>
                <a:ea typeface="標楷體" panose="03000509000000000000" pitchFamily="65" charset="-120"/>
              </a:rPr>
              <a:t>元，註冊章只有最後一年沒關係。</a:t>
            </a:r>
            <a:r>
              <a:rPr lang="en-US" altLang="zh-TW" sz="2600" dirty="0" smtClean="0">
                <a:latin typeface="標楷體" panose="03000509000000000000" pitchFamily="65" charset="-120"/>
                <a:ea typeface="標楷體" panose="03000509000000000000" pitchFamily="65" charset="-120"/>
              </a:rPr>
              <a:t/>
            </a:r>
            <a:br>
              <a:rPr lang="en-US" altLang="zh-TW" sz="2600" dirty="0" smtClean="0">
                <a:latin typeface="標楷體" panose="03000509000000000000" pitchFamily="65" charset="-120"/>
                <a:ea typeface="標楷體" panose="03000509000000000000" pitchFamily="65" charset="-120"/>
              </a:rPr>
            </a:br>
            <a:r>
              <a:rPr lang="en-US" altLang="zh-TW" sz="2600" dirty="0" smtClean="0">
                <a:latin typeface="標楷體" panose="03000509000000000000" pitchFamily="65" charset="-120"/>
                <a:ea typeface="標楷體" panose="03000509000000000000" pitchFamily="65" charset="-120"/>
              </a:rPr>
              <a:t>  </a:t>
            </a:r>
            <a:r>
              <a:rPr lang="zh-TW" altLang="zh-TW" sz="2600" dirty="0" smtClean="0">
                <a:latin typeface="標楷體" panose="03000509000000000000" pitchFamily="65" charset="-120"/>
                <a:ea typeface="標楷體" panose="03000509000000000000" pitchFamily="65" charset="-120"/>
              </a:rPr>
              <a:t>新版：工作天約兩週至一個月，工本費</a:t>
            </a:r>
            <a:r>
              <a:rPr lang="en-US" altLang="zh-TW" sz="2600" dirty="0" smtClean="0">
                <a:latin typeface="標楷體" panose="03000509000000000000" pitchFamily="65" charset="-120"/>
                <a:ea typeface="標楷體" panose="03000509000000000000" pitchFamily="65" charset="-120"/>
              </a:rPr>
              <a:t>200</a:t>
            </a:r>
            <a:r>
              <a:rPr lang="zh-TW" altLang="zh-TW" sz="2600" dirty="0" smtClean="0">
                <a:latin typeface="標楷體" panose="03000509000000000000" pitchFamily="65" charset="-120"/>
                <a:ea typeface="標楷體" panose="03000509000000000000" pitchFamily="65" charset="-120"/>
              </a:rPr>
              <a:t>元。</a:t>
            </a:r>
            <a:endParaRPr lang="en-US" altLang="zh-TW" sz="2600"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en-US" altLang="zh-TW" sz="2600" dirty="0" smtClean="0">
                <a:latin typeface="標楷體" panose="03000509000000000000" pitchFamily="65" charset="-120"/>
                <a:ea typeface="標楷體" panose="03000509000000000000" pitchFamily="65" charset="-120"/>
              </a:rPr>
              <a:t>3.</a:t>
            </a:r>
            <a:r>
              <a:rPr lang="zh-TW" altLang="zh-TW" sz="2600" dirty="0" smtClean="0">
                <a:latin typeface="標楷體" panose="03000509000000000000" pitchFamily="65" charset="-120"/>
                <a:ea typeface="標楷體" panose="03000509000000000000" pitchFamily="65" charset="-120"/>
              </a:rPr>
              <a:t>或改附</a:t>
            </a:r>
            <a:r>
              <a:rPr lang="en-US" altLang="zh-TW" sz="2600" dirty="0" smtClean="0">
                <a:latin typeface="標楷體" panose="03000509000000000000" pitchFamily="65" charset="-120"/>
                <a:ea typeface="標楷體" panose="03000509000000000000" pitchFamily="65" charset="-120"/>
              </a:rPr>
              <a:t>”</a:t>
            </a:r>
            <a:r>
              <a:rPr lang="zh-TW" altLang="zh-TW" sz="2600" dirty="0" smtClean="0">
                <a:solidFill>
                  <a:srgbClr val="FF0000"/>
                </a:solidFill>
                <a:latin typeface="標楷體" panose="03000509000000000000" pitchFamily="65" charset="-120"/>
                <a:ea typeface="標楷體" panose="03000509000000000000" pitchFamily="65" charset="-120"/>
              </a:rPr>
              <a:t>在學證明</a:t>
            </a:r>
            <a:r>
              <a:rPr lang="en-US" altLang="zh-TW" sz="2600" dirty="0" smtClean="0">
                <a:latin typeface="標楷體" panose="03000509000000000000" pitchFamily="65" charset="-120"/>
                <a:ea typeface="標楷體" panose="03000509000000000000" pitchFamily="65" charset="-120"/>
              </a:rPr>
              <a:t>”(</a:t>
            </a:r>
            <a:r>
              <a:rPr lang="zh-TW" altLang="zh-TW" sz="2600" dirty="0" smtClean="0">
                <a:solidFill>
                  <a:srgbClr val="FF0000"/>
                </a:solidFill>
                <a:latin typeface="標楷體" panose="03000509000000000000" pitchFamily="65" charset="-120"/>
                <a:ea typeface="標楷體" panose="03000509000000000000" pitchFamily="65" charset="-120"/>
              </a:rPr>
              <a:t>新的名字</a:t>
            </a:r>
            <a:r>
              <a:rPr lang="en-US" altLang="zh-TW"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，到教務處註冊組申請，工作天</a:t>
            </a:r>
            <a:r>
              <a:rPr lang="en-US" altLang="zh-TW" sz="2600" dirty="0" smtClean="0">
                <a:latin typeface="標楷體" panose="03000509000000000000" pitchFamily="65" charset="-120"/>
                <a:ea typeface="標楷體" panose="03000509000000000000" pitchFamily="65" charset="-120"/>
              </a:rPr>
              <a:t>1</a:t>
            </a:r>
            <a:r>
              <a:rPr lang="zh-TW" altLang="zh-TW" sz="2600" dirty="0" smtClean="0">
                <a:latin typeface="標楷體" panose="03000509000000000000" pitchFamily="65" charset="-120"/>
                <a:ea typeface="標楷體" panose="03000509000000000000" pitchFamily="65" charset="-120"/>
              </a:rPr>
              <a:t>天。</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zh-TW" sz="2800" dirty="0" smtClean="0">
                <a:latin typeface="標楷體" panose="03000509000000000000" pitchFamily="65" charset="-120"/>
                <a:ea typeface="標楷體" panose="03000509000000000000" pitchFamily="65" charset="-120"/>
              </a:rPr>
              <a:t>中</a:t>
            </a:r>
            <a:r>
              <a:rPr lang="zh-TW" altLang="zh-TW" sz="2800" dirty="0">
                <a:latin typeface="標楷體" panose="03000509000000000000" pitchFamily="65" charset="-120"/>
                <a:ea typeface="標楷體" panose="03000509000000000000" pitchFamily="65" charset="-120"/>
              </a:rPr>
              <a:t>低收入戶學生，報名費有優惠嗎</a:t>
            </a:r>
            <a:r>
              <a:rPr lang="en-US" altLang="zh-TW" sz="2800"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en-US" altLang="zh-TW" sz="2600" dirty="0">
                <a:latin typeface="標楷體" panose="03000509000000000000" pitchFamily="65" charset="-120"/>
                <a:ea typeface="標楷體" panose="03000509000000000000" pitchFamily="65" charset="-120"/>
              </a:rPr>
              <a:t> </a:t>
            </a:r>
            <a:r>
              <a:rPr lang="zh-TW" altLang="zh-TW" sz="2600" dirty="0" smtClean="0">
                <a:latin typeface="標楷體" panose="03000509000000000000" pitchFamily="65" charset="-120"/>
                <a:ea typeface="標楷體" panose="03000509000000000000" pitchFamily="65" charset="-120"/>
              </a:rPr>
              <a:t>考生</a:t>
            </a:r>
            <a:r>
              <a:rPr lang="zh-TW" altLang="zh-TW" sz="2600" dirty="0">
                <a:latin typeface="標楷體" panose="03000509000000000000" pitchFamily="65" charset="-120"/>
                <a:ea typeface="標楷體" panose="03000509000000000000" pitchFamily="65" charset="-120"/>
              </a:rPr>
              <a:t>之不同身份，</a:t>
            </a:r>
            <a:r>
              <a:rPr lang="zh-TW" altLang="zh-TW" sz="2600" dirty="0">
                <a:solidFill>
                  <a:srgbClr val="FF0000"/>
                </a:solidFill>
                <a:latin typeface="標楷體" panose="03000509000000000000" pitchFamily="65" charset="-120"/>
                <a:ea typeface="標楷體" panose="03000509000000000000" pitchFamily="65" charset="-120"/>
              </a:rPr>
              <a:t>國考報名費沒有任何優惠</a:t>
            </a:r>
            <a:r>
              <a:rPr lang="zh-TW" altLang="zh-TW" sz="26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zh-TW" sz="2800" dirty="0" smtClean="0">
                <a:latin typeface="標楷體" panose="03000509000000000000" pitchFamily="65" charset="-120"/>
                <a:ea typeface="標楷體" panose="03000509000000000000" pitchFamily="65" charset="-120"/>
              </a:rPr>
              <a:t>護理</a:t>
            </a:r>
            <a:r>
              <a:rPr lang="zh-TW" altLang="zh-TW" sz="2800" dirty="0">
                <a:latin typeface="標楷體" panose="03000509000000000000" pitchFamily="65" charset="-120"/>
                <a:ea typeface="標楷體" panose="03000509000000000000" pitchFamily="65" charset="-120"/>
              </a:rPr>
              <a:t>系考生所系科名稱如何填寫</a:t>
            </a:r>
            <a:r>
              <a:rPr lang="en-US" altLang="zh-TW" sz="2800"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en-US" altLang="zh-TW" sz="2600" dirty="0">
                <a:latin typeface="標楷體" panose="03000509000000000000" pitchFamily="65" charset="-120"/>
                <a:ea typeface="標楷體" panose="03000509000000000000" pitchFamily="65" charset="-120"/>
              </a:rPr>
              <a:t> </a:t>
            </a:r>
            <a:r>
              <a:rPr lang="en-US" altLang="zh-TW" sz="2600" dirty="0" smtClean="0">
                <a:latin typeface="標楷體" panose="03000509000000000000" pitchFamily="65" charset="-120"/>
                <a:ea typeface="標楷體" panose="03000509000000000000" pitchFamily="65" charset="-120"/>
              </a:rPr>
              <a:t>1</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所系科代碼：請選填</a:t>
            </a:r>
            <a:r>
              <a:rPr lang="en-US" altLang="zh-TW" sz="2600" dirty="0">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護理學系</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科</a:t>
            </a:r>
            <a:r>
              <a:rPr lang="en-US" altLang="zh-TW" sz="2600" dirty="0">
                <a:solidFill>
                  <a:srgbClr val="FF0000"/>
                </a:solidFill>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
            </a:r>
            <a:br>
              <a:rPr lang="en-US" altLang="zh-TW" sz="2600" dirty="0">
                <a:latin typeface="標楷體" panose="03000509000000000000" pitchFamily="65" charset="-120"/>
                <a:ea typeface="標楷體" panose="03000509000000000000" pitchFamily="65" charset="-120"/>
              </a:rPr>
            </a:br>
            <a:r>
              <a:rPr lang="en-US" altLang="zh-TW" sz="2600" dirty="0">
                <a:latin typeface="標楷體" panose="03000509000000000000" pitchFamily="65" charset="-120"/>
                <a:ea typeface="標楷體" panose="03000509000000000000" pitchFamily="65" charset="-120"/>
              </a:rPr>
              <a:t> </a:t>
            </a:r>
            <a:r>
              <a:rPr lang="en-US" altLang="zh-TW" sz="2600" dirty="0" smtClean="0">
                <a:latin typeface="標楷體" panose="03000509000000000000" pitchFamily="65" charset="-120"/>
                <a:ea typeface="標楷體" panose="03000509000000000000" pitchFamily="65" charset="-120"/>
              </a:rPr>
              <a:t>2</a:t>
            </a:r>
            <a:r>
              <a:rPr lang="en-US" altLang="zh-TW" sz="2600" dirty="0">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畢業證書所系科</a:t>
            </a:r>
            <a:r>
              <a:rPr lang="zh-TW" altLang="zh-TW" sz="2600" dirty="0">
                <a:latin typeface="標楷體" panose="03000509000000000000" pitchFamily="65" charset="-120"/>
                <a:ea typeface="標楷體" panose="03000509000000000000" pitchFamily="65" charset="-120"/>
              </a:rPr>
              <a:t>名稱：</a:t>
            </a:r>
            <a:r>
              <a:rPr lang="zh-TW" altLang="zh-TW" sz="2600" dirty="0">
                <a:solidFill>
                  <a:srgbClr val="FF0000"/>
                </a:solidFill>
                <a:latin typeface="標楷體" panose="03000509000000000000" pitchFamily="65" charset="-120"/>
                <a:ea typeface="標楷體" panose="03000509000000000000" pitchFamily="65" charset="-120"/>
              </a:rPr>
              <a:t>五專生請填</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護理科</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食品營養科</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
            </a:r>
            <a:br>
              <a:rPr lang="en-US" altLang="zh-TW" sz="2600" dirty="0">
                <a:latin typeface="標楷體" panose="03000509000000000000" pitchFamily="65" charset="-120"/>
                <a:ea typeface="標楷體" panose="03000509000000000000" pitchFamily="65" charset="-120"/>
              </a:rPr>
            </a:br>
            <a:r>
              <a:rPr lang="en-US" altLang="zh-TW" sz="2600" dirty="0">
                <a:latin typeface="標楷體" panose="03000509000000000000" pitchFamily="65" charset="-120"/>
                <a:ea typeface="標楷體" panose="03000509000000000000" pitchFamily="65" charset="-120"/>
              </a:rPr>
              <a:t>   </a:t>
            </a:r>
            <a:r>
              <a:rPr lang="zh-TW" altLang="zh-TW" sz="2600" dirty="0" smtClean="0">
                <a:solidFill>
                  <a:srgbClr val="FF0000"/>
                </a:solidFill>
                <a:latin typeface="標楷體" panose="03000509000000000000" pitchFamily="65" charset="-120"/>
                <a:ea typeface="標楷體" panose="03000509000000000000" pitchFamily="65" charset="-120"/>
              </a:rPr>
              <a:t>二</a:t>
            </a:r>
            <a:r>
              <a:rPr lang="zh-TW" altLang="zh-TW" sz="2600" dirty="0">
                <a:solidFill>
                  <a:srgbClr val="FF0000"/>
                </a:solidFill>
                <a:latin typeface="標楷體" panose="03000509000000000000" pitchFamily="65" charset="-120"/>
                <a:ea typeface="標楷體" panose="03000509000000000000" pitchFamily="65" charset="-120"/>
              </a:rPr>
              <a:t>技生或四技生請填</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護理系</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二技自行報名</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食品營養系</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0" indent="0">
              <a:buNone/>
            </a:pPr>
            <a:endParaRPr lang="zh-TW" altLang="zh-TW" sz="2800" dirty="0" smtClean="0">
              <a:latin typeface="標楷體" panose="03000509000000000000" pitchFamily="65" charset="-120"/>
              <a:ea typeface="標楷體" panose="03000509000000000000" pitchFamily="65" charset="-120"/>
            </a:endParaRPr>
          </a:p>
          <a:p>
            <a:pPr marL="0" indent="0">
              <a:buNone/>
            </a:pPr>
            <a:endParaRPr lang="zh-TW" altLang="zh-TW" dirty="0"/>
          </a:p>
          <a:p>
            <a:pPr marL="0" indent="0">
              <a:buNone/>
            </a:pP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41623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4977" y="184638"/>
            <a:ext cx="11632223" cy="808892"/>
          </a:xfrm>
        </p:spPr>
        <p:txBody>
          <a:bodyPr/>
          <a:lstStyle/>
          <a:p>
            <a:r>
              <a:rPr lang="en-US" altLang="zh-TW" dirty="0" smtClean="0">
                <a:latin typeface="標楷體" panose="03000509000000000000" pitchFamily="65" charset="-120"/>
                <a:ea typeface="標楷體" panose="03000509000000000000" pitchFamily="65" charset="-120"/>
              </a:rPr>
              <a:t>Q&amp;A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54977" y="993530"/>
            <a:ext cx="11632223" cy="5644661"/>
          </a:xfrm>
        </p:spPr>
        <p:txBody>
          <a:bodyPr>
            <a:normAutofit/>
          </a:bodyPr>
          <a:lstStyle/>
          <a:p>
            <a:pPr>
              <a:buFont typeface="Wingdings" panose="05000000000000000000" pitchFamily="2" charset="2"/>
              <a:buChar char="u"/>
            </a:pPr>
            <a:r>
              <a:rPr lang="zh-TW" altLang="en-US" sz="2800" dirty="0" smtClean="0">
                <a:latin typeface="標楷體" panose="03000509000000000000" pitchFamily="65" charset="-120"/>
                <a:ea typeface="標楷體" panose="03000509000000000000" pitchFamily="65" charset="-120"/>
              </a:rPr>
              <a:t>現在</a:t>
            </a:r>
            <a:r>
              <a:rPr lang="zh-TW" altLang="en-US" sz="2800" dirty="0">
                <a:latin typeface="標楷體" panose="03000509000000000000" pitchFamily="65" charset="-120"/>
                <a:ea typeface="標楷體" panose="03000509000000000000" pitchFamily="65" charset="-120"/>
              </a:rPr>
              <a:t>還沒畢業，畢肄業要選填”畢業”或”肄業”</a:t>
            </a:r>
            <a:r>
              <a:rPr lang="en-US" altLang="zh-TW" sz="2800" dirty="0">
                <a:latin typeface="標楷體" panose="03000509000000000000" pitchFamily="65" charset="-120"/>
                <a:ea typeface="標楷體" panose="03000509000000000000" pitchFamily="65" charset="-120"/>
              </a:rPr>
              <a:t>?</a:t>
            </a:r>
          </a:p>
          <a:p>
            <a:pPr lvl="1">
              <a:buFont typeface="Wingdings" panose="05000000000000000000" pitchFamily="2" charset="2"/>
              <a:buChar char="Ø"/>
            </a:pPr>
            <a:r>
              <a:rPr lang="zh-TW" altLang="en-US" sz="2600" dirty="0" smtClean="0">
                <a:latin typeface="標楷體" panose="03000509000000000000" pitchFamily="65" charset="-120"/>
                <a:ea typeface="標楷體" panose="03000509000000000000" pitchFamily="65" charset="-120"/>
              </a:rPr>
              <a:t>請</a:t>
            </a:r>
            <a:r>
              <a:rPr lang="zh-TW" altLang="en-US" sz="2600" dirty="0">
                <a:latin typeface="標楷體" panose="03000509000000000000" pitchFamily="65" charset="-120"/>
                <a:ea typeface="標楷體" panose="03000509000000000000" pitchFamily="65" charset="-120"/>
              </a:rPr>
              <a:t>選填”</a:t>
            </a:r>
            <a:r>
              <a:rPr lang="zh-TW" altLang="en-US" sz="2600" dirty="0">
                <a:solidFill>
                  <a:srgbClr val="FF0000"/>
                </a:solidFill>
                <a:latin typeface="標楷體" panose="03000509000000000000" pitchFamily="65" charset="-120"/>
                <a:ea typeface="標楷體" panose="03000509000000000000" pitchFamily="65" charset="-120"/>
              </a:rPr>
              <a:t>畢業</a:t>
            </a:r>
            <a:r>
              <a:rPr lang="zh-TW" altLang="en-US" sz="2600" dirty="0">
                <a:latin typeface="標楷體" panose="03000509000000000000" pitchFamily="65" charset="-120"/>
                <a:ea typeface="標楷體" panose="03000509000000000000" pitchFamily="65" charset="-120"/>
              </a:rPr>
              <a:t>”。</a:t>
            </a:r>
          </a:p>
          <a:p>
            <a:pPr>
              <a:spcBef>
                <a:spcPts val="2400"/>
              </a:spcBef>
              <a:buFont typeface="Wingdings" panose="05000000000000000000" pitchFamily="2" charset="2"/>
              <a:buChar char="u"/>
            </a:pPr>
            <a:r>
              <a:rPr lang="zh-TW" altLang="en-US" sz="2800" dirty="0" smtClean="0">
                <a:latin typeface="標楷體" panose="03000509000000000000" pitchFamily="65" charset="-120"/>
                <a:ea typeface="標楷體" panose="03000509000000000000" pitchFamily="65" charset="-120"/>
              </a:rPr>
              <a:t>線</a:t>
            </a:r>
            <a:r>
              <a:rPr lang="zh-TW" altLang="en-US" sz="2800" dirty="0">
                <a:latin typeface="標楷體" panose="03000509000000000000" pitchFamily="65" charset="-120"/>
                <a:ea typeface="標楷體" panose="03000509000000000000" pitchFamily="65" charset="-120"/>
              </a:rPr>
              <a:t>上報名資料有誤，超過</a:t>
            </a:r>
            <a:r>
              <a:rPr lang="en-US" altLang="zh-TW" sz="2800" dirty="0">
                <a:latin typeface="標楷體" panose="03000509000000000000" pitchFamily="65" charset="-120"/>
                <a:ea typeface="標楷體" panose="03000509000000000000" pitchFamily="65" charset="-120"/>
              </a:rPr>
              <a:t>24</a:t>
            </a:r>
            <a:r>
              <a:rPr lang="zh-TW" altLang="en-US" sz="2800" dirty="0">
                <a:latin typeface="標楷體" panose="03000509000000000000" pitchFamily="65" charset="-120"/>
                <a:ea typeface="標楷體" panose="03000509000000000000" pitchFamily="65" charset="-120"/>
              </a:rPr>
              <a:t>小時修改期限怎麼辦</a:t>
            </a:r>
            <a:r>
              <a:rPr lang="en-US" altLang="zh-TW" sz="2800" dirty="0">
                <a:latin typeface="標楷體" panose="03000509000000000000" pitchFamily="65" charset="-120"/>
                <a:ea typeface="標楷體" panose="03000509000000000000" pitchFamily="65" charset="-120"/>
              </a:rPr>
              <a:t>?</a:t>
            </a:r>
          </a:p>
          <a:p>
            <a:pPr lvl="1">
              <a:buFont typeface="Wingdings" panose="05000000000000000000" pitchFamily="2" charset="2"/>
              <a:buChar char="Ø"/>
            </a:pPr>
            <a:r>
              <a:rPr lang="zh-TW" altLang="en-US" sz="2600" dirty="0" smtClean="0">
                <a:latin typeface="標楷體" panose="03000509000000000000" pitchFamily="65" charset="-120"/>
                <a:ea typeface="標楷體" panose="03000509000000000000" pitchFamily="65" charset="-120"/>
              </a:rPr>
              <a:t> 除</a:t>
            </a:r>
            <a:r>
              <a:rPr lang="zh-TW" altLang="en-US" sz="2600" dirty="0">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考區</a:t>
            </a:r>
            <a:r>
              <a:rPr lang="zh-TW" altLang="en-US" sz="2600" dirty="0">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無法修改外</a:t>
            </a:r>
            <a:r>
              <a:rPr lang="zh-TW" altLang="en-US" sz="2600" dirty="0">
                <a:latin typeface="標楷體" panose="03000509000000000000" pitchFamily="65" charset="-120"/>
                <a:ea typeface="標楷體" panose="03000509000000000000" pitchFamily="65" charset="-120"/>
              </a:rPr>
              <a:t>，其他資料之修改，請提供</a:t>
            </a:r>
            <a:r>
              <a:rPr lang="zh-TW" altLang="en-US" sz="2600" dirty="0">
                <a:solidFill>
                  <a:srgbClr val="FF0000"/>
                </a:solidFill>
                <a:latin typeface="標楷體" panose="03000509000000000000" pitchFamily="65" charset="-120"/>
                <a:ea typeface="標楷體" panose="03000509000000000000" pitchFamily="65" charset="-120"/>
              </a:rPr>
              <a:t>考區</a:t>
            </a:r>
            <a:r>
              <a:rPr lang="zh-TW" altLang="en-US" sz="2600" dirty="0">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學號</a:t>
            </a:r>
            <a:r>
              <a:rPr lang="zh-TW" altLang="en-US" sz="2600" dirty="0">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姓名</a:t>
            </a:r>
            <a:r>
              <a:rPr lang="zh-TW" altLang="en-US" sz="2600" dirty="0">
                <a:latin typeface="標楷體" panose="03000509000000000000" pitchFamily="65" charset="-120"/>
                <a:ea typeface="標楷體" panose="03000509000000000000" pitchFamily="65" charset="-120"/>
              </a:rPr>
              <a:t>，連絡</a:t>
            </a:r>
            <a:r>
              <a:rPr lang="zh-TW" altLang="en-US" sz="2600" dirty="0">
                <a:solidFill>
                  <a:srgbClr val="FF0000"/>
                </a:solidFill>
                <a:latin typeface="標楷體" panose="03000509000000000000" pitchFamily="65" charset="-120"/>
                <a:ea typeface="標楷體" panose="03000509000000000000" pitchFamily="65" charset="-120"/>
              </a:rPr>
              <a:t>職涯發展暨校友服務中心承辦人</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羅老師 </a:t>
            </a:r>
            <a:r>
              <a:rPr lang="en-US" altLang="zh-TW" sz="2600" dirty="0" smtClean="0">
                <a:latin typeface="標楷體" panose="03000509000000000000" pitchFamily="65" charset="-120"/>
                <a:ea typeface="標楷體" panose="03000509000000000000" pitchFamily="65" charset="-120"/>
              </a:rPr>
              <a:t>08-7799821#8830</a:t>
            </a:r>
            <a:r>
              <a:rPr lang="zh-TW" altLang="en-US" sz="2600" dirty="0" smtClean="0">
                <a:latin typeface="標楷體" panose="03000509000000000000" pitchFamily="65" charset="-120"/>
                <a:ea typeface="標楷體" panose="03000509000000000000" pitchFamily="65" charset="-120"/>
              </a:rPr>
              <a:t>，</a:t>
            </a:r>
            <a:r>
              <a:rPr lang="en-US" altLang="zh-TW" sz="2600" dirty="0" smtClean="0">
                <a:latin typeface="標楷體" panose="03000509000000000000" pitchFamily="65" charset="-120"/>
                <a:ea typeface="標楷體" panose="03000509000000000000" pitchFamily="65" charset="-120"/>
              </a:rPr>
              <a:t>x00012320@meiho.edu.tw</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進行修改。資料修改後，請重新下載列印報名表件。</a:t>
            </a:r>
          </a:p>
          <a:p>
            <a:pPr>
              <a:buFont typeface="Wingdings" panose="05000000000000000000" pitchFamily="2" charset="2"/>
              <a:buChar char="u"/>
            </a:pPr>
            <a:r>
              <a:rPr lang="zh-TW" altLang="en-US" sz="2800" dirty="0" smtClean="0">
                <a:solidFill>
                  <a:srgbClr val="FF0000"/>
                </a:solidFill>
                <a:latin typeface="標楷體" panose="03000509000000000000" pitchFamily="65" charset="-120"/>
                <a:ea typeface="標楷體" panose="03000509000000000000" pitchFamily="65" charset="-120"/>
              </a:rPr>
              <a:t>護理</a:t>
            </a:r>
            <a:r>
              <a:rPr lang="zh-TW" altLang="en-US" sz="2800" dirty="0">
                <a:solidFill>
                  <a:srgbClr val="FF0000"/>
                </a:solidFill>
                <a:latin typeface="標楷體" panose="03000509000000000000" pitchFamily="65" charset="-120"/>
                <a:ea typeface="標楷體" panose="03000509000000000000" pitchFamily="65" charset="-120"/>
              </a:rPr>
              <a:t>系二技生</a:t>
            </a:r>
            <a:r>
              <a:rPr lang="zh-TW" altLang="en-US" sz="2800" dirty="0">
                <a:latin typeface="標楷體" panose="03000509000000000000" pitchFamily="65" charset="-120"/>
                <a:ea typeface="標楷體" panose="03000509000000000000" pitchFamily="65" charset="-120"/>
              </a:rPr>
              <a:t>如何報考</a:t>
            </a:r>
            <a:r>
              <a:rPr lang="en-US" altLang="zh-TW" sz="2800" dirty="0">
                <a:latin typeface="標楷體" panose="03000509000000000000" pitchFamily="65" charset="-120"/>
                <a:ea typeface="標楷體" panose="03000509000000000000" pitchFamily="65" charset="-120"/>
              </a:rPr>
              <a:t>?</a:t>
            </a:r>
          </a:p>
          <a:p>
            <a:pPr lvl="1">
              <a:buFont typeface="Wingdings" panose="05000000000000000000" pitchFamily="2" charset="2"/>
              <a:buChar char="Ø"/>
            </a:pPr>
            <a:r>
              <a:rPr lang="zh-TW" altLang="en-US" sz="2600" dirty="0" smtClean="0">
                <a:latin typeface="標楷體" panose="03000509000000000000" pitchFamily="65" charset="-120"/>
                <a:ea typeface="標楷體" panose="03000509000000000000" pitchFamily="65" charset="-120"/>
              </a:rPr>
              <a:t>皆</a:t>
            </a:r>
            <a:r>
              <a:rPr lang="zh-TW" altLang="en-US" sz="2600" dirty="0">
                <a:latin typeface="標楷體" panose="03000509000000000000" pitchFamily="65" charset="-120"/>
                <a:ea typeface="標楷體" panose="03000509000000000000" pitchFamily="65" charset="-120"/>
              </a:rPr>
              <a:t>採</a:t>
            </a:r>
            <a:r>
              <a:rPr lang="zh-TW" altLang="en-US" sz="2600" dirty="0">
                <a:solidFill>
                  <a:srgbClr val="FF0000"/>
                </a:solidFill>
                <a:latin typeface="標楷體" panose="03000509000000000000" pitchFamily="65" charset="-120"/>
                <a:ea typeface="標楷體" panose="03000509000000000000" pitchFamily="65" charset="-120"/>
              </a:rPr>
              <a:t>個別報名</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網路報名</a:t>
            </a:r>
            <a:r>
              <a:rPr lang="zh-TW" altLang="en-US" sz="2600" dirty="0">
                <a:solidFill>
                  <a:srgbClr val="FF0000"/>
                </a:solidFill>
                <a:latin typeface="標楷體" panose="03000509000000000000" pitchFamily="65" charset="-120"/>
                <a:ea typeface="標楷體" panose="03000509000000000000" pitchFamily="65" charset="-120"/>
              </a:rPr>
              <a:t>勿填學號</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，印出信封頁貼在信封上，</a:t>
            </a:r>
            <a:r>
              <a:rPr lang="zh-TW" altLang="en-US" sz="2600" dirty="0">
                <a:solidFill>
                  <a:srgbClr val="FF0000"/>
                </a:solidFill>
                <a:latin typeface="標楷體" panose="03000509000000000000" pitchFamily="65" charset="-120"/>
                <a:ea typeface="標楷體" panose="03000509000000000000" pitchFamily="65" charset="-120"/>
              </a:rPr>
              <a:t>自己寄資料到考選部</a:t>
            </a:r>
            <a:r>
              <a:rPr lang="zh-TW" altLang="en-US" sz="2600" dirty="0" smtClean="0">
                <a:latin typeface="標楷體" panose="03000509000000000000" pitchFamily="65" charset="-120"/>
                <a:ea typeface="標楷體" panose="03000509000000000000" pitchFamily="65" charset="-120"/>
              </a:rPr>
              <a:t>。</a:t>
            </a:r>
            <a:endParaRPr lang="zh-TW" altLang="zh-TW" sz="2600" dirty="0" smtClean="0"/>
          </a:p>
          <a:p>
            <a:pPr marL="0" indent="0">
              <a:buNone/>
            </a:pPr>
            <a:endParaRPr lang="zh-TW" altLang="zh-TW" sz="2800" dirty="0"/>
          </a:p>
          <a:p>
            <a:pPr marL="0" indent="0">
              <a:buNone/>
            </a:pPr>
            <a:endParaRPr lang="zh-TW"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2360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091353" y="2216417"/>
            <a:ext cx="3848100" cy="1371600"/>
          </a:xfrm>
        </p:spPr>
        <p:txBody>
          <a:bodyPr>
            <a:normAutofit/>
          </a:bodyPr>
          <a:lstStyle/>
          <a:p>
            <a:r>
              <a:rPr lang="zh-TW" altLang="en-US" sz="6600" dirty="0">
                <a:solidFill>
                  <a:srgbClr val="1924F7"/>
                </a:solidFill>
                <a:latin typeface="標楷體" panose="03000509000000000000" pitchFamily="65" charset="-120"/>
                <a:ea typeface="標楷體" panose="03000509000000000000" pitchFamily="65" charset="-120"/>
              </a:rPr>
              <a:t>謝謝</a:t>
            </a:r>
            <a:r>
              <a:rPr lang="zh-TW" altLang="en-US" sz="6600" dirty="0" smtClean="0">
                <a:solidFill>
                  <a:srgbClr val="1924F7"/>
                </a:solidFill>
                <a:latin typeface="標楷體" panose="03000509000000000000" pitchFamily="65" charset="-120"/>
                <a:ea typeface="標楷體" panose="03000509000000000000" pitchFamily="65" charset="-120"/>
              </a:rPr>
              <a:t>聆聽 </a:t>
            </a:r>
            <a:endParaRPr lang="zh-TW" altLang="en-US" sz="6600" dirty="0">
              <a:solidFill>
                <a:srgbClr val="1924F7"/>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47740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4193"/>
            <a:ext cx="12192000" cy="734912"/>
          </a:xfrm>
        </p:spPr>
        <p:txBody>
          <a:bodyPr>
            <a:noAutofit/>
          </a:bodyPr>
          <a:lstStyle/>
          <a:p>
            <a:pPr algn="ctr"/>
            <a:r>
              <a:rPr lang="zh-TW" altLang="en-US" sz="6000" dirty="0">
                <a:latin typeface="標楷體" panose="03000509000000000000" pitchFamily="65" charset="-120"/>
                <a:ea typeface="標楷體" panose="03000509000000000000" pitchFamily="65" charset="-120"/>
              </a:rPr>
              <a:t>考試相關事宜</a:t>
            </a:r>
          </a:p>
        </p:txBody>
      </p:sp>
      <p:sp>
        <p:nvSpPr>
          <p:cNvPr id="3" name="內容版面配置區 2"/>
          <p:cNvSpPr>
            <a:spLocks noGrp="1"/>
          </p:cNvSpPr>
          <p:nvPr>
            <p:ph idx="1"/>
          </p:nvPr>
        </p:nvSpPr>
        <p:spPr>
          <a:xfrm>
            <a:off x="254924" y="809105"/>
            <a:ext cx="11687694" cy="5996248"/>
          </a:xfrm>
        </p:spPr>
        <p:txBody>
          <a:bodyPr>
            <a:noAutofit/>
          </a:bodyPr>
          <a:lstStyle/>
          <a:p>
            <a:pPr marL="0" indent="0">
              <a:lnSpc>
                <a:spcPct val="100000"/>
              </a:lnSpc>
              <a:buNone/>
            </a:pPr>
            <a:r>
              <a:rPr lang="zh-TW" altLang="en-US" sz="3200" b="1" dirty="0" smtClean="0">
                <a:latin typeface="標楷體" panose="03000509000000000000" pitchFamily="65" charset="-120"/>
                <a:ea typeface="標楷體" panose="03000509000000000000" pitchFamily="65" charset="-120"/>
              </a:rPr>
              <a:t>一、考試日期及考區設置</a:t>
            </a:r>
            <a:endParaRPr lang="en-US" altLang="zh-TW" sz="3200" b="1" dirty="0" smtClean="0">
              <a:latin typeface="標楷體" panose="03000509000000000000" pitchFamily="65" charset="-120"/>
              <a:ea typeface="標楷體" panose="03000509000000000000" pitchFamily="65" charset="-120"/>
            </a:endParaRPr>
          </a:p>
          <a:p>
            <a:pPr marL="0" indent="0">
              <a:lnSpc>
                <a:spcPts val="4000"/>
              </a:lnSpc>
              <a:buNone/>
            </a:pPr>
            <a:r>
              <a:rPr lang="zh-TW" altLang="en-US" sz="3200" dirty="0" smtClean="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一）考試日期：</a:t>
            </a:r>
          </a:p>
          <a:p>
            <a:pPr marL="1701800" indent="0">
              <a:lnSpc>
                <a:spcPts val="4000"/>
              </a:lnSpc>
              <a:spcBef>
                <a:spcPts val="0"/>
              </a:spcBef>
              <a:buNone/>
            </a:pPr>
            <a:r>
              <a:rPr lang="zh-TW" altLang="en-US" sz="3200" dirty="0">
                <a:latin typeface="標楷體" panose="03000509000000000000" pitchFamily="65" charset="-120"/>
                <a:ea typeface="標楷體" panose="03000509000000000000" pitchFamily="65" charset="-120"/>
              </a:rPr>
              <a:t>除高等考試牙體技術師考試</a:t>
            </a:r>
            <a:r>
              <a:rPr lang="zh-TW" altLang="en-US" sz="3200" dirty="0" smtClean="0">
                <a:latin typeface="標楷體" panose="03000509000000000000" pitchFamily="65" charset="-120"/>
                <a:ea typeface="標楷體" panose="03000509000000000000" pitchFamily="65" charset="-120"/>
              </a:rPr>
              <a:t>於</a:t>
            </a:r>
            <a:r>
              <a:rPr lang="en-US" altLang="zh-TW" sz="3200" dirty="0" smtClean="0">
                <a:solidFill>
                  <a:srgbClr val="FF0000"/>
                </a:solidFill>
                <a:latin typeface="標楷體" panose="03000509000000000000" pitchFamily="65" charset="-120"/>
                <a:ea typeface="標楷體" panose="03000509000000000000" pitchFamily="65" charset="-120"/>
              </a:rPr>
              <a:t>7</a:t>
            </a:r>
            <a:r>
              <a:rPr lang="zh-TW" altLang="en-US" sz="3200" dirty="0" smtClean="0">
                <a:solidFill>
                  <a:srgbClr val="FF0000"/>
                </a:solidFill>
                <a:latin typeface="標楷體" panose="03000509000000000000" pitchFamily="65" charset="-120"/>
                <a:ea typeface="標楷體" panose="03000509000000000000" pitchFamily="65" charset="-120"/>
              </a:rPr>
              <a:t>月</a:t>
            </a:r>
            <a:r>
              <a:rPr lang="en-US" altLang="zh-TW" sz="3200" dirty="0" smtClean="0">
                <a:solidFill>
                  <a:srgbClr val="FF0000"/>
                </a:solidFill>
                <a:latin typeface="標楷體" panose="03000509000000000000" pitchFamily="65" charset="-120"/>
                <a:ea typeface="標楷體" panose="03000509000000000000" pitchFamily="65" charset="-120"/>
              </a:rPr>
              <a:t>28</a:t>
            </a:r>
            <a:r>
              <a:rPr lang="zh-TW" altLang="en-US" sz="3200" dirty="0" smtClean="0">
                <a:solidFill>
                  <a:srgbClr val="FF0000"/>
                </a:solidFill>
                <a:latin typeface="標楷體" panose="03000509000000000000" pitchFamily="65" charset="-120"/>
                <a:ea typeface="標楷體" panose="03000509000000000000" pitchFamily="65" charset="-120"/>
              </a:rPr>
              <a:t>日至</a:t>
            </a:r>
            <a:r>
              <a:rPr lang="en-US" altLang="zh-TW" sz="3200" dirty="0">
                <a:solidFill>
                  <a:srgbClr val="FF0000"/>
                </a:solidFill>
                <a:latin typeface="標楷體" panose="03000509000000000000" pitchFamily="65" charset="-120"/>
                <a:ea typeface="標楷體" panose="03000509000000000000" pitchFamily="65" charset="-120"/>
              </a:rPr>
              <a:t>7</a:t>
            </a:r>
            <a:r>
              <a:rPr lang="zh-TW" altLang="en-US" sz="3200" dirty="0">
                <a:solidFill>
                  <a:srgbClr val="FF0000"/>
                </a:solidFill>
                <a:latin typeface="標楷體" panose="03000509000000000000" pitchFamily="65" charset="-120"/>
                <a:ea typeface="標楷體" panose="03000509000000000000" pitchFamily="65" charset="-120"/>
              </a:rPr>
              <a:t>月</a:t>
            </a:r>
            <a:r>
              <a:rPr lang="en-US" altLang="zh-TW" sz="3200" dirty="0" smtClean="0">
                <a:solidFill>
                  <a:srgbClr val="FF0000"/>
                </a:solidFill>
                <a:latin typeface="標楷體" panose="03000509000000000000" pitchFamily="65" charset="-120"/>
                <a:ea typeface="標楷體" panose="03000509000000000000" pitchFamily="65" charset="-120"/>
              </a:rPr>
              <a:t>29</a:t>
            </a:r>
            <a:r>
              <a:rPr lang="zh-TW" altLang="en-US" sz="3200" dirty="0" smtClean="0">
                <a:solidFill>
                  <a:srgbClr val="FF0000"/>
                </a:solidFill>
                <a:latin typeface="標楷體" panose="03000509000000000000" pitchFamily="65" charset="-120"/>
                <a:ea typeface="標楷體" panose="03000509000000000000" pitchFamily="65" charset="-120"/>
              </a:rPr>
              <a:t>日</a:t>
            </a:r>
            <a:r>
              <a:rPr lang="zh-TW" altLang="en-US" sz="3200" dirty="0" smtClean="0">
                <a:latin typeface="標楷體" panose="03000509000000000000" pitchFamily="65" charset="-120"/>
                <a:ea typeface="標楷體" panose="03000509000000000000" pitchFamily="65" charset="-120"/>
              </a:rPr>
              <a:t>舉行</a:t>
            </a:r>
            <a:r>
              <a:rPr lang="zh-TW" altLang="en-US" sz="3200" dirty="0">
                <a:latin typeface="標楷體" panose="03000509000000000000" pitchFamily="65" charset="-120"/>
                <a:ea typeface="標楷體" panose="03000509000000000000" pitchFamily="65" charset="-120"/>
              </a:rPr>
              <a:t>外，其餘考試類</a:t>
            </a:r>
            <a:r>
              <a:rPr lang="zh-TW" altLang="en-US" sz="3200" dirty="0" smtClean="0">
                <a:latin typeface="標楷體" panose="03000509000000000000" pitchFamily="65" charset="-120"/>
                <a:ea typeface="標楷體" panose="03000509000000000000" pitchFamily="65" charset="-120"/>
              </a:rPr>
              <a:t>科於</a:t>
            </a:r>
            <a:r>
              <a:rPr lang="en-US" altLang="zh-TW" sz="3200" dirty="0">
                <a:solidFill>
                  <a:srgbClr val="FF0000"/>
                </a:solidFill>
                <a:latin typeface="標楷體" panose="03000509000000000000" pitchFamily="65" charset="-120"/>
                <a:ea typeface="標楷體" panose="03000509000000000000" pitchFamily="65" charset="-120"/>
              </a:rPr>
              <a:t>7</a:t>
            </a:r>
            <a:r>
              <a:rPr lang="zh-TW" altLang="en-US" sz="3200" dirty="0" smtClean="0">
                <a:solidFill>
                  <a:srgbClr val="FF0000"/>
                </a:solidFill>
                <a:latin typeface="標楷體" panose="03000509000000000000" pitchFamily="65" charset="-120"/>
                <a:ea typeface="標楷體" panose="03000509000000000000" pitchFamily="65" charset="-120"/>
              </a:rPr>
              <a:t>月</a:t>
            </a:r>
            <a:r>
              <a:rPr lang="en-US" altLang="zh-TW" sz="3200" dirty="0" smtClean="0">
                <a:solidFill>
                  <a:srgbClr val="FF0000"/>
                </a:solidFill>
                <a:latin typeface="標楷體" panose="03000509000000000000" pitchFamily="65" charset="-120"/>
                <a:ea typeface="標楷體" panose="03000509000000000000" pitchFamily="65" charset="-120"/>
              </a:rPr>
              <a:t>27</a:t>
            </a:r>
            <a:r>
              <a:rPr lang="zh-TW" altLang="en-US" sz="3200" dirty="0" smtClean="0">
                <a:solidFill>
                  <a:srgbClr val="FF0000"/>
                </a:solidFill>
                <a:latin typeface="標楷體" panose="03000509000000000000" pitchFamily="65" charset="-120"/>
                <a:ea typeface="標楷體" panose="03000509000000000000" pitchFamily="65" charset="-120"/>
              </a:rPr>
              <a:t>日至</a:t>
            </a:r>
            <a:r>
              <a:rPr lang="en-US" altLang="zh-TW" sz="3200" dirty="0" smtClean="0">
                <a:solidFill>
                  <a:srgbClr val="FF0000"/>
                </a:solidFill>
                <a:latin typeface="標楷體" panose="03000509000000000000" pitchFamily="65" charset="-120"/>
                <a:ea typeface="標楷體" panose="03000509000000000000" pitchFamily="65" charset="-120"/>
              </a:rPr>
              <a:t>7</a:t>
            </a:r>
            <a:r>
              <a:rPr lang="zh-TW" altLang="en-US" sz="3200" dirty="0" smtClean="0">
                <a:solidFill>
                  <a:srgbClr val="FF0000"/>
                </a:solidFill>
                <a:latin typeface="標楷體" panose="03000509000000000000" pitchFamily="65" charset="-120"/>
                <a:ea typeface="標楷體" panose="03000509000000000000" pitchFamily="65" charset="-120"/>
              </a:rPr>
              <a:t>月</a:t>
            </a:r>
            <a:r>
              <a:rPr lang="en-US" altLang="zh-TW" sz="3200" dirty="0" smtClean="0">
                <a:solidFill>
                  <a:srgbClr val="FF0000"/>
                </a:solidFill>
                <a:latin typeface="標楷體" panose="03000509000000000000" pitchFamily="65" charset="-120"/>
                <a:ea typeface="標楷體" panose="03000509000000000000" pitchFamily="65" charset="-120"/>
              </a:rPr>
              <a:t>28</a:t>
            </a:r>
            <a:r>
              <a:rPr lang="zh-TW" altLang="en-US" sz="3200" dirty="0" smtClean="0">
                <a:solidFill>
                  <a:srgbClr val="FF0000"/>
                </a:solidFill>
                <a:latin typeface="標楷體" panose="03000509000000000000" pitchFamily="65" charset="-120"/>
                <a:ea typeface="標楷體" panose="03000509000000000000" pitchFamily="65" charset="-120"/>
              </a:rPr>
              <a:t>日</a:t>
            </a:r>
            <a:r>
              <a:rPr lang="zh-TW" altLang="en-US" sz="3200" dirty="0">
                <a:latin typeface="標楷體" panose="03000509000000000000" pitchFamily="65" charset="-120"/>
                <a:ea typeface="標楷體" panose="03000509000000000000" pitchFamily="65" charset="-120"/>
              </a:rPr>
              <a:t>舉行。</a:t>
            </a:r>
          </a:p>
          <a:p>
            <a:pPr marL="0" indent="0">
              <a:lnSpc>
                <a:spcPts val="4000"/>
              </a:lnSpc>
              <a:spcBef>
                <a:spcPts val="1200"/>
              </a:spcBef>
              <a:buNone/>
            </a:pPr>
            <a:r>
              <a:rPr lang="zh-TW" altLang="en-US" sz="3200" dirty="0" smtClean="0">
                <a:latin typeface="標楷體" panose="03000509000000000000" pitchFamily="65" charset="-120"/>
                <a:ea typeface="標楷體" panose="03000509000000000000" pitchFamily="65" charset="-120"/>
              </a:rPr>
              <a:t>  （二</a:t>
            </a:r>
            <a:r>
              <a:rPr lang="zh-TW" altLang="en-US" sz="3200" dirty="0">
                <a:latin typeface="標楷體" panose="03000509000000000000" pitchFamily="65" charset="-120"/>
                <a:ea typeface="標楷體" panose="03000509000000000000" pitchFamily="65" charset="-120"/>
              </a:rPr>
              <a:t>）考區設置：</a:t>
            </a:r>
          </a:p>
          <a:p>
            <a:pPr marL="1701800" indent="0">
              <a:lnSpc>
                <a:spcPts val="4000"/>
              </a:lnSpc>
              <a:spcBef>
                <a:spcPts val="0"/>
              </a:spcBef>
              <a:buNone/>
            </a:pPr>
            <a:r>
              <a:rPr lang="zh-TW" altLang="en-US" sz="3200" dirty="0">
                <a:latin typeface="標楷體" panose="03000509000000000000" pitchFamily="65" charset="-120"/>
                <a:ea typeface="標楷體" panose="03000509000000000000" pitchFamily="65" charset="-120"/>
              </a:rPr>
              <a:t>除高等考試牙體技術師考試僅在臺北考區舉行外，其餘考試類科</a:t>
            </a:r>
            <a:r>
              <a:rPr lang="zh-TW" altLang="en-US" sz="3200" dirty="0" smtClean="0">
                <a:latin typeface="標楷體" panose="03000509000000000000" pitchFamily="65" charset="-120"/>
                <a:ea typeface="標楷體" panose="03000509000000000000" pitchFamily="65" charset="-120"/>
              </a:rPr>
              <a:t>分別在</a:t>
            </a:r>
            <a:r>
              <a:rPr lang="zh-TW" altLang="en-US" sz="3200" dirty="0">
                <a:latin typeface="標楷體" panose="03000509000000000000" pitchFamily="65" charset="-120"/>
                <a:ea typeface="標楷體" panose="03000509000000000000" pitchFamily="65" charset="-120"/>
              </a:rPr>
              <a:t>臺北、臺中、臺南、高雄、花蓮及臺東</a:t>
            </a:r>
            <a:r>
              <a:rPr lang="en-US" altLang="zh-TW" sz="3200" dirty="0" smtClean="0">
                <a:latin typeface="標楷體" panose="03000509000000000000" pitchFamily="65" charset="-120"/>
                <a:ea typeface="標楷體" panose="03000509000000000000" pitchFamily="65" charset="-120"/>
              </a:rPr>
              <a:t>6</a:t>
            </a:r>
            <a:r>
              <a:rPr lang="zh-TW" altLang="en-US" sz="3200" dirty="0" smtClean="0">
                <a:latin typeface="標楷體" panose="03000509000000000000" pitchFamily="65" charset="-120"/>
                <a:ea typeface="標楷體" panose="03000509000000000000" pitchFamily="65" charset="-120"/>
              </a:rPr>
              <a:t>考區</a:t>
            </a:r>
            <a:r>
              <a:rPr lang="zh-TW" altLang="en-US" sz="3200" dirty="0">
                <a:latin typeface="標楷體" panose="03000509000000000000" pitchFamily="65" charset="-120"/>
                <a:ea typeface="標楷體" panose="03000509000000000000" pitchFamily="65" charset="-120"/>
              </a:rPr>
              <a:t>同時舉行</a:t>
            </a:r>
            <a:r>
              <a:rPr lang="zh-TW" altLang="en-US" sz="3200" dirty="0" smtClean="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indent="0">
              <a:lnSpc>
                <a:spcPts val="4500"/>
              </a:lnSpc>
              <a:buNone/>
            </a:pPr>
            <a:r>
              <a:rPr lang="zh-TW" altLang="en-US" sz="3200" b="1" dirty="0">
                <a:latin typeface="標楷體" panose="03000509000000000000" pitchFamily="65" charset="-120"/>
                <a:ea typeface="標楷體" panose="03000509000000000000" pitchFamily="65" charset="-120"/>
              </a:rPr>
              <a:t>二、報名期間：</a:t>
            </a:r>
          </a:p>
          <a:p>
            <a:pPr marL="898525" indent="0">
              <a:lnSpc>
                <a:spcPts val="4500"/>
              </a:lnSpc>
              <a:spcBef>
                <a:spcPts val="600"/>
              </a:spcBef>
              <a:buNone/>
            </a:pPr>
            <a:r>
              <a:rPr lang="en-US" altLang="zh-TW" sz="3200" b="1" u="sng" dirty="0" smtClean="0">
                <a:solidFill>
                  <a:srgbClr val="FF0000"/>
                </a:solidFill>
                <a:latin typeface="標楷體" panose="03000509000000000000" pitchFamily="65" charset="-120"/>
                <a:ea typeface="標楷體" panose="03000509000000000000" pitchFamily="65" charset="-120"/>
              </a:rPr>
              <a:t>4</a:t>
            </a:r>
            <a:r>
              <a:rPr lang="zh-TW" altLang="en-US" sz="3200" b="1" u="sng" dirty="0" smtClean="0">
                <a:solidFill>
                  <a:srgbClr val="FF0000"/>
                </a:solidFill>
                <a:latin typeface="標楷體" panose="03000509000000000000" pitchFamily="65" charset="-120"/>
                <a:ea typeface="標楷體" panose="03000509000000000000" pitchFamily="65" charset="-120"/>
              </a:rPr>
              <a:t>月</a:t>
            </a:r>
            <a:r>
              <a:rPr lang="en-US" altLang="zh-TW" sz="3200" b="1" u="sng" dirty="0" smtClean="0">
                <a:solidFill>
                  <a:srgbClr val="FF0000"/>
                </a:solidFill>
                <a:latin typeface="標楷體" panose="03000509000000000000" pitchFamily="65" charset="-120"/>
                <a:ea typeface="標楷體" panose="03000509000000000000" pitchFamily="65" charset="-120"/>
              </a:rPr>
              <a:t>9</a:t>
            </a:r>
            <a:r>
              <a:rPr lang="zh-TW" altLang="en-US" sz="3200" b="1" u="sng" dirty="0" smtClean="0">
                <a:solidFill>
                  <a:srgbClr val="FF0000"/>
                </a:solidFill>
                <a:latin typeface="標楷體" panose="03000509000000000000" pitchFamily="65" charset="-120"/>
                <a:ea typeface="標楷體" panose="03000509000000000000" pitchFamily="65" charset="-120"/>
              </a:rPr>
              <a:t>日</a:t>
            </a:r>
            <a:r>
              <a:rPr lang="en-US" altLang="zh-TW" sz="3200" b="1" u="sng" dirty="0" smtClean="0">
                <a:solidFill>
                  <a:srgbClr val="FF0000"/>
                </a:solidFill>
                <a:latin typeface="標楷體" panose="03000509000000000000" pitchFamily="65" charset="-120"/>
                <a:ea typeface="標楷體" panose="03000509000000000000" pitchFamily="65" charset="-120"/>
              </a:rPr>
              <a:t>(</a:t>
            </a:r>
            <a:r>
              <a:rPr lang="zh-TW" altLang="en-US" sz="3200" b="1" u="sng" dirty="0" smtClean="0">
                <a:solidFill>
                  <a:srgbClr val="FF0000"/>
                </a:solidFill>
                <a:latin typeface="標楷體" panose="03000509000000000000" pitchFamily="65" charset="-120"/>
                <a:ea typeface="標楷體" panose="03000509000000000000" pitchFamily="65" charset="-120"/>
              </a:rPr>
              <a:t>二</a:t>
            </a:r>
            <a:r>
              <a:rPr lang="en-US" altLang="zh-TW" sz="3200" b="1" u="sng" dirty="0" smtClean="0">
                <a:solidFill>
                  <a:srgbClr val="FF0000"/>
                </a:solidFill>
                <a:latin typeface="標楷體" panose="03000509000000000000" pitchFamily="65" charset="-120"/>
                <a:ea typeface="標楷體" panose="03000509000000000000" pitchFamily="65" charset="-120"/>
              </a:rPr>
              <a:t>)</a:t>
            </a:r>
            <a:r>
              <a:rPr lang="zh-TW" altLang="en-US" sz="3200" b="1" u="sng" dirty="0" smtClean="0">
                <a:solidFill>
                  <a:srgbClr val="FF0000"/>
                </a:solidFill>
                <a:latin typeface="標楷體" panose="03000509000000000000" pitchFamily="65" charset="-120"/>
                <a:ea typeface="標楷體" panose="03000509000000000000" pitchFamily="65" charset="-120"/>
              </a:rPr>
              <a:t>起</a:t>
            </a:r>
            <a:r>
              <a:rPr lang="zh-TW" altLang="en-US" sz="3200" b="1" u="sng" dirty="0">
                <a:solidFill>
                  <a:srgbClr val="FF0000"/>
                </a:solidFill>
                <a:latin typeface="標楷體" panose="03000509000000000000" pitchFamily="65" charset="-120"/>
                <a:ea typeface="標楷體" panose="03000509000000000000" pitchFamily="65" charset="-120"/>
              </a:rPr>
              <a:t>至</a:t>
            </a:r>
            <a:r>
              <a:rPr lang="en-US" altLang="zh-TW" sz="3200" b="1" u="sng" dirty="0" smtClean="0">
                <a:solidFill>
                  <a:srgbClr val="FF0000"/>
                </a:solidFill>
                <a:latin typeface="標楷體" panose="03000509000000000000" pitchFamily="65" charset="-120"/>
                <a:ea typeface="標楷體" panose="03000509000000000000" pitchFamily="65" charset="-120"/>
              </a:rPr>
              <a:t>4</a:t>
            </a:r>
            <a:r>
              <a:rPr lang="zh-TW" altLang="en-US" sz="3200" b="1" u="sng" dirty="0" smtClean="0">
                <a:solidFill>
                  <a:srgbClr val="FF0000"/>
                </a:solidFill>
                <a:latin typeface="標楷體" panose="03000509000000000000" pitchFamily="65" charset="-120"/>
                <a:ea typeface="標楷體" panose="03000509000000000000" pitchFamily="65" charset="-120"/>
              </a:rPr>
              <a:t>月</a:t>
            </a:r>
            <a:r>
              <a:rPr lang="en-US" altLang="zh-TW" sz="3200" b="1" u="sng" dirty="0" smtClean="0">
                <a:solidFill>
                  <a:srgbClr val="FF0000"/>
                </a:solidFill>
                <a:latin typeface="標楷體" panose="03000509000000000000" pitchFamily="65" charset="-120"/>
                <a:ea typeface="標楷體" panose="03000509000000000000" pitchFamily="65" charset="-120"/>
              </a:rPr>
              <a:t>18</a:t>
            </a:r>
            <a:r>
              <a:rPr lang="zh-TW" altLang="en-US" sz="3200" b="1" u="sng" dirty="0" smtClean="0">
                <a:solidFill>
                  <a:srgbClr val="FF0000"/>
                </a:solidFill>
                <a:latin typeface="標楷體" panose="03000509000000000000" pitchFamily="65" charset="-120"/>
                <a:ea typeface="標楷體" panose="03000509000000000000" pitchFamily="65" charset="-120"/>
              </a:rPr>
              <a:t>日</a:t>
            </a:r>
            <a:r>
              <a:rPr lang="en-US" altLang="zh-TW" sz="3200" b="1" u="sng" dirty="0" smtClean="0">
                <a:solidFill>
                  <a:srgbClr val="FF0000"/>
                </a:solidFill>
                <a:latin typeface="標楷體" panose="03000509000000000000" pitchFamily="65" charset="-120"/>
                <a:ea typeface="標楷體" panose="03000509000000000000" pitchFamily="65" charset="-120"/>
              </a:rPr>
              <a:t>(</a:t>
            </a:r>
            <a:r>
              <a:rPr lang="zh-TW" altLang="en-US" sz="3200" b="1" u="sng" dirty="0" smtClean="0">
                <a:solidFill>
                  <a:srgbClr val="FF0000"/>
                </a:solidFill>
                <a:latin typeface="標楷體" panose="03000509000000000000" pitchFamily="65" charset="-120"/>
                <a:ea typeface="標楷體" panose="03000509000000000000" pitchFamily="65" charset="-120"/>
              </a:rPr>
              <a:t>四</a:t>
            </a:r>
            <a:r>
              <a:rPr lang="en-US" altLang="zh-TW" sz="3200" b="1" u="sng" dirty="0" smtClean="0">
                <a:solidFill>
                  <a:srgbClr val="FF0000"/>
                </a:solidFill>
                <a:latin typeface="標楷體" panose="03000509000000000000" pitchFamily="65" charset="-120"/>
                <a:ea typeface="標楷體" panose="03000509000000000000" pitchFamily="65" charset="-120"/>
              </a:rPr>
              <a:t>)</a:t>
            </a:r>
            <a:r>
              <a:rPr lang="zh-TW" altLang="en-US" sz="3200" b="1" u="sng" dirty="0" smtClean="0">
                <a:solidFill>
                  <a:srgbClr val="FF0000"/>
                </a:solidFill>
                <a:latin typeface="標楷體" panose="03000509000000000000" pitchFamily="65" charset="-120"/>
                <a:ea typeface="標楷體" panose="03000509000000000000" pitchFamily="65" charset="-120"/>
              </a:rPr>
              <a:t>下午</a:t>
            </a:r>
            <a:r>
              <a:rPr lang="en-US" altLang="zh-TW" sz="3200" b="1" u="sng" dirty="0" smtClean="0">
                <a:solidFill>
                  <a:srgbClr val="FF0000"/>
                </a:solidFill>
                <a:latin typeface="標楷體" panose="03000509000000000000" pitchFamily="65" charset="-120"/>
                <a:ea typeface="標楷體" panose="03000509000000000000" pitchFamily="65" charset="-120"/>
              </a:rPr>
              <a:t>5</a:t>
            </a:r>
            <a:r>
              <a:rPr lang="zh-TW" altLang="en-US" sz="3200" b="1" u="sng" dirty="0" smtClean="0">
                <a:solidFill>
                  <a:srgbClr val="FF0000"/>
                </a:solidFill>
                <a:latin typeface="標楷體" panose="03000509000000000000" pitchFamily="65" charset="-120"/>
                <a:ea typeface="標楷體" panose="03000509000000000000" pitchFamily="65" charset="-120"/>
              </a:rPr>
              <a:t>時</a:t>
            </a:r>
            <a:r>
              <a:rPr lang="zh-TW" altLang="en-US" sz="3200" b="1" u="sng" dirty="0">
                <a:solidFill>
                  <a:srgbClr val="FF0000"/>
                </a:solidFill>
                <a:latin typeface="標楷體" panose="03000509000000000000" pitchFamily="65" charset="-120"/>
                <a:ea typeface="標楷體" panose="03000509000000000000" pitchFamily="65" charset="-120"/>
              </a:rPr>
              <a:t>止，一律採網路報名。</a:t>
            </a:r>
          </a:p>
          <a:p>
            <a:pPr marL="1257300" indent="0">
              <a:lnSpc>
                <a:spcPct val="100000"/>
              </a:lnSpc>
              <a:buNone/>
            </a:pPr>
            <a:endParaRPr lang="en-US" altLang="zh-TW"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2369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2756" y="249383"/>
            <a:ext cx="11715404" cy="6389132"/>
          </a:xfrm>
        </p:spPr>
        <p:txBody>
          <a:bodyPr>
            <a:noAutofit/>
          </a:bodyPr>
          <a:lstStyle/>
          <a:p>
            <a:pPr marL="0" indent="0">
              <a:lnSpc>
                <a:spcPts val="4500"/>
              </a:lnSpc>
              <a:buNone/>
            </a:pPr>
            <a:r>
              <a:rPr lang="zh-TW" altLang="en-US" sz="3200" b="1" dirty="0">
                <a:latin typeface="標楷體" panose="03000509000000000000" pitchFamily="65" charset="-120"/>
                <a:ea typeface="標楷體" panose="03000509000000000000" pitchFamily="65" charset="-120"/>
              </a:rPr>
              <a:t>三、報名方式：一律採網路報名</a:t>
            </a:r>
          </a:p>
          <a:p>
            <a:pPr marL="809625" indent="0">
              <a:lnSpc>
                <a:spcPts val="4500"/>
              </a:lnSpc>
              <a:buNone/>
            </a:pPr>
            <a:r>
              <a:rPr lang="zh-TW" altLang="en-US" sz="3200" dirty="0" smtClean="0">
                <a:latin typeface="標楷體" panose="03000509000000000000" pitchFamily="65" charset="-120"/>
                <a:ea typeface="標楷體" panose="03000509000000000000" pitchFamily="65" charset="-120"/>
              </a:rPr>
              <a:t>請</a:t>
            </a:r>
            <a:r>
              <a:rPr lang="zh-TW" altLang="en-US" sz="3200" dirty="0">
                <a:latin typeface="標楷體" panose="03000509000000000000" pitchFamily="65" charset="-120"/>
                <a:ea typeface="標楷體" panose="03000509000000000000" pitchFamily="65" charset="-120"/>
              </a:rPr>
              <a:t>應考人登入本部全球</a:t>
            </a:r>
            <a:r>
              <a:rPr lang="zh-TW" altLang="en-US" sz="3200" dirty="0" smtClean="0">
                <a:latin typeface="標楷體" panose="03000509000000000000" pitchFamily="65" charset="-120"/>
                <a:ea typeface="標楷體" panose="03000509000000000000" pitchFamily="65" charset="-120"/>
              </a:rPr>
              <a:t>資訊網</a:t>
            </a:r>
            <a:endParaRPr lang="en-US" altLang="zh-TW" sz="3200" dirty="0" smtClean="0">
              <a:latin typeface="標楷體" panose="03000509000000000000" pitchFamily="65" charset="-120"/>
              <a:ea typeface="標楷體" panose="03000509000000000000" pitchFamily="65" charset="-120"/>
            </a:endParaRPr>
          </a:p>
          <a:p>
            <a:pPr marL="809625" indent="0">
              <a:lnSpc>
                <a:spcPts val="4500"/>
              </a:lnSpc>
              <a:buNone/>
            </a:pPr>
            <a:r>
              <a:rPr lang="zh-TW" altLang="en-US" sz="3200" dirty="0" smtClean="0">
                <a:latin typeface="標楷體" panose="03000509000000000000" pitchFamily="65" charset="-120"/>
                <a:ea typeface="標楷體" panose="03000509000000000000" pitchFamily="65" charset="-120"/>
              </a:rPr>
              <a:t>（網址：</a:t>
            </a:r>
            <a:r>
              <a:rPr lang="en-US" altLang="zh-TW" sz="3200" dirty="0" smtClean="0">
                <a:latin typeface="標楷體" panose="03000509000000000000" pitchFamily="65" charset="-120"/>
                <a:ea typeface="標楷體" panose="03000509000000000000" pitchFamily="65" charset="-120"/>
                <a:hlinkClick r:id="rId2"/>
              </a:rPr>
              <a:t>https</a:t>
            </a:r>
            <a:r>
              <a:rPr lang="zh-TW" altLang="en-US" sz="3200" dirty="0" smtClean="0">
                <a:latin typeface="標楷體" panose="03000509000000000000" pitchFamily="65" charset="-120"/>
                <a:ea typeface="標楷體" panose="03000509000000000000" pitchFamily="65" charset="-120"/>
                <a:hlinkClick r:id="rId2"/>
              </a:rPr>
              <a:t>：</a:t>
            </a:r>
            <a:r>
              <a:rPr lang="en-US" altLang="zh-TW" sz="3200" dirty="0" smtClean="0">
                <a:latin typeface="標楷體" panose="03000509000000000000" pitchFamily="65" charset="-120"/>
                <a:ea typeface="標楷體" panose="03000509000000000000" pitchFamily="65" charset="-120"/>
                <a:hlinkClick r:id="rId2"/>
              </a:rPr>
              <a:t>//www.moex.gov.tw </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marL="809625" indent="0">
              <a:lnSpc>
                <a:spcPts val="4500"/>
              </a:lnSpc>
              <a:buNone/>
            </a:pPr>
            <a:r>
              <a:rPr lang="zh-TW" altLang="en-US" sz="3200" dirty="0" smtClean="0">
                <a:latin typeface="標楷體" panose="03000509000000000000" pitchFamily="65" charset="-120"/>
                <a:ea typeface="標楷體" panose="03000509000000000000" pitchFamily="65" charset="-120"/>
              </a:rPr>
              <a:t>點選右側</a:t>
            </a:r>
            <a:r>
              <a:rPr lang="zh-TW" altLang="en-US" sz="3200" dirty="0">
                <a:latin typeface="標楷體" panose="03000509000000000000" pitchFamily="65" charset="-120"/>
                <a:ea typeface="標楷體" panose="03000509000000000000" pitchFamily="65" charset="-120"/>
              </a:rPr>
              <a:t>熱門推薦項下「網路報名線上申請」，即可進入國家考試網路報名</a:t>
            </a:r>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網路報名線上申請」，並選擇欲報名之考試項目。依考試別下載並詳閱「應考須知」，並點選「我要報名」，閱讀同意書內容後，即可開始報名程序</a:t>
            </a:r>
            <a:r>
              <a:rPr lang="zh-TW" altLang="en-US" sz="3200" dirty="0" smtClean="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indent="0">
              <a:lnSpc>
                <a:spcPts val="4500"/>
              </a:lnSpc>
              <a:buNone/>
            </a:pPr>
            <a:r>
              <a:rPr lang="zh-TW" altLang="en-US" sz="3200" b="1" dirty="0">
                <a:latin typeface="標楷體" panose="03000509000000000000" pitchFamily="65" charset="-120"/>
                <a:ea typeface="標楷體" panose="03000509000000000000" pitchFamily="65" charset="-120"/>
              </a:rPr>
              <a:t>四、繳交報名表件及報名費截止日：</a:t>
            </a:r>
            <a:r>
              <a:rPr lang="en-US" altLang="zh-TW" sz="3200" b="1" u="sng" dirty="0">
                <a:solidFill>
                  <a:srgbClr val="FF0000"/>
                </a:solidFill>
                <a:latin typeface="標楷體" panose="03000509000000000000" pitchFamily="65" charset="-120"/>
                <a:ea typeface="標楷體" panose="03000509000000000000" pitchFamily="65" charset="-120"/>
              </a:rPr>
              <a:t>4</a:t>
            </a:r>
            <a:r>
              <a:rPr lang="zh-TW" altLang="en-US" sz="3200" b="1" u="sng" dirty="0" smtClean="0">
                <a:solidFill>
                  <a:srgbClr val="FF0000"/>
                </a:solidFill>
                <a:latin typeface="標楷體" panose="03000509000000000000" pitchFamily="65" charset="-120"/>
                <a:ea typeface="標楷體" panose="03000509000000000000" pitchFamily="65" charset="-120"/>
              </a:rPr>
              <a:t>月</a:t>
            </a:r>
            <a:r>
              <a:rPr lang="en-US" altLang="zh-TW" sz="3200" b="1" u="sng" dirty="0" smtClean="0">
                <a:solidFill>
                  <a:srgbClr val="FF0000"/>
                </a:solidFill>
                <a:latin typeface="標楷體" panose="03000509000000000000" pitchFamily="65" charset="-120"/>
                <a:ea typeface="標楷體" panose="03000509000000000000" pitchFamily="65" charset="-120"/>
              </a:rPr>
              <a:t>19</a:t>
            </a:r>
            <a:r>
              <a:rPr lang="zh-TW" altLang="en-US" sz="3200" b="1" u="sng" dirty="0" smtClean="0">
                <a:solidFill>
                  <a:srgbClr val="FF0000"/>
                </a:solidFill>
                <a:latin typeface="標楷體" panose="03000509000000000000" pitchFamily="65" charset="-120"/>
                <a:ea typeface="標楷體" panose="03000509000000000000" pitchFamily="65" charset="-120"/>
              </a:rPr>
              <a:t>日</a:t>
            </a:r>
            <a:r>
              <a:rPr lang="en-US" altLang="zh-TW" sz="3200" b="1" u="sng" dirty="0" smtClean="0">
                <a:solidFill>
                  <a:srgbClr val="FF0000"/>
                </a:solidFill>
                <a:latin typeface="標楷體" panose="03000509000000000000" pitchFamily="65" charset="-120"/>
                <a:ea typeface="標楷體" panose="03000509000000000000" pitchFamily="65" charset="-120"/>
              </a:rPr>
              <a:t>(</a:t>
            </a:r>
            <a:r>
              <a:rPr lang="zh-TW" altLang="en-US" sz="3200" b="1" u="sng" dirty="0" smtClean="0">
                <a:solidFill>
                  <a:srgbClr val="FF0000"/>
                </a:solidFill>
                <a:latin typeface="標楷體" panose="03000509000000000000" pitchFamily="65" charset="-120"/>
                <a:ea typeface="標楷體" panose="03000509000000000000" pitchFamily="65" charset="-120"/>
              </a:rPr>
              <a:t>五</a:t>
            </a:r>
            <a:r>
              <a:rPr lang="en-US" altLang="zh-TW" sz="3200" b="1" u="sng" dirty="0" smtClean="0">
                <a:solidFill>
                  <a:srgbClr val="FF0000"/>
                </a:solidFill>
                <a:latin typeface="標楷體" panose="03000509000000000000" pitchFamily="65" charset="-120"/>
                <a:ea typeface="標楷體" panose="03000509000000000000" pitchFamily="65" charset="-120"/>
              </a:rPr>
              <a:t>)</a:t>
            </a:r>
            <a:r>
              <a:rPr lang="zh-TW" altLang="en-US" sz="3200" b="1" u="sng" dirty="0" smtClean="0">
                <a:solidFill>
                  <a:srgbClr val="FF0000"/>
                </a:solidFill>
                <a:latin typeface="標楷體" panose="03000509000000000000" pitchFamily="65" charset="-120"/>
                <a:ea typeface="標楷體" panose="03000509000000000000" pitchFamily="65" charset="-120"/>
              </a:rPr>
              <a:t>。</a:t>
            </a:r>
            <a:endParaRPr lang="zh-TW" altLang="en-US" sz="3200" b="1" dirty="0">
              <a:latin typeface="標楷體" panose="03000509000000000000" pitchFamily="65" charset="-120"/>
              <a:ea typeface="標楷體" panose="03000509000000000000" pitchFamily="65" charset="-120"/>
            </a:endParaRPr>
          </a:p>
        </p:txBody>
      </p:sp>
      <p:sp>
        <p:nvSpPr>
          <p:cNvPr id="4" name="圓角矩形 3"/>
          <p:cNvSpPr/>
          <p:nvPr/>
        </p:nvSpPr>
        <p:spPr>
          <a:xfrm>
            <a:off x="0" y="5394513"/>
            <a:ext cx="12306300" cy="1358302"/>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smtClean="0">
                <a:solidFill>
                  <a:srgbClr val="FF0000"/>
                </a:solidFill>
                <a:latin typeface="標楷體" panose="03000509000000000000" pitchFamily="65" charset="-120"/>
                <a:ea typeface="標楷體" panose="03000509000000000000" pitchFamily="65" charset="-120"/>
              </a:rPr>
              <a:t>初次</a:t>
            </a:r>
            <a:r>
              <a:rPr lang="zh-TW" altLang="en-US" sz="3600" b="1" dirty="0">
                <a:solidFill>
                  <a:srgbClr val="FF0000"/>
                </a:solidFill>
                <a:latin typeface="標楷體" panose="03000509000000000000" pitchFamily="65" charset="-120"/>
                <a:ea typeface="標楷體" panose="03000509000000000000" pitchFamily="65" charset="-120"/>
              </a:rPr>
              <a:t>採網路報名之應考人，須設定個人密碼，密碼設定後</a:t>
            </a:r>
            <a:r>
              <a:rPr lang="zh-TW" altLang="en-US" sz="3600" b="1" u="sng" dirty="0">
                <a:solidFill>
                  <a:srgbClr val="FF0000"/>
                </a:solidFill>
                <a:latin typeface="標楷體" panose="03000509000000000000" pitchFamily="65" charset="-120"/>
                <a:ea typeface="標楷體" panose="03000509000000000000" pitchFamily="65" charset="-120"/>
              </a:rPr>
              <a:t>請務必牢記</a:t>
            </a:r>
            <a:r>
              <a:rPr lang="zh-TW" altLang="en-US" sz="3600" b="1" dirty="0">
                <a:solidFill>
                  <a:srgbClr val="FF0000"/>
                </a:solidFill>
                <a:latin typeface="標楷體" panose="03000509000000000000" pitchFamily="65" charset="-120"/>
                <a:ea typeface="標楷體" panose="03000509000000000000" pitchFamily="65" charset="-120"/>
              </a:rPr>
              <a:t>，俾憑報名其他國家考試時，以同一密碼登入。</a:t>
            </a:r>
          </a:p>
        </p:txBody>
      </p:sp>
    </p:spTree>
    <p:extLst>
      <p:ext uri="{BB962C8B-B14F-4D97-AF65-F5344CB8AC3E}">
        <p14:creationId xmlns:p14="http://schemas.microsoft.com/office/powerpoint/2010/main" val="2947326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8176" y="266007"/>
            <a:ext cx="11499272" cy="6213923"/>
          </a:xfrm>
        </p:spPr>
        <p:txBody>
          <a:bodyPr>
            <a:noAutofit/>
          </a:bodyPr>
          <a:lstStyle/>
          <a:p>
            <a:pPr marL="809625" indent="-809625">
              <a:lnSpc>
                <a:spcPct val="100000"/>
              </a:lnSpc>
              <a:buNone/>
            </a:pPr>
            <a:r>
              <a:rPr lang="zh-TW" altLang="en-US" sz="2800" dirty="0">
                <a:latin typeface="Times New Roman" panose="02020603050405020304" pitchFamily="18" charset="0"/>
                <a:ea typeface="標楷體" panose="03000509000000000000" pitchFamily="65" charset="-120"/>
              </a:rPr>
              <a:t>五、若曾採網路報名之應考人，於選擇考試等級、類科與應考資格條款後，須登入國民</a:t>
            </a:r>
            <a:r>
              <a:rPr lang="zh-TW" altLang="en-US" sz="2800" b="1" dirty="0">
                <a:solidFill>
                  <a:srgbClr val="FF0000"/>
                </a:solidFill>
                <a:latin typeface="Times New Roman" panose="02020603050405020304" pitchFamily="18" charset="0"/>
                <a:ea typeface="標楷體" panose="03000509000000000000" pitchFamily="65" charset="-120"/>
              </a:rPr>
              <a:t>身分證統一編號</a:t>
            </a:r>
            <a:r>
              <a:rPr lang="zh-TW" altLang="en-US" sz="2800" dirty="0">
                <a:latin typeface="Times New Roman" panose="02020603050405020304" pitchFamily="18" charset="0"/>
                <a:ea typeface="標楷體" panose="03000509000000000000" pitchFamily="65" charset="-120"/>
              </a:rPr>
              <a:t>與</a:t>
            </a:r>
            <a:r>
              <a:rPr lang="zh-TW" altLang="en-US" sz="2800" b="1" dirty="0">
                <a:solidFill>
                  <a:srgbClr val="FF0000"/>
                </a:solidFill>
                <a:latin typeface="Times New Roman" panose="02020603050405020304" pitchFamily="18" charset="0"/>
                <a:ea typeface="標楷體" panose="03000509000000000000" pitchFamily="65" charset="-120"/>
              </a:rPr>
              <a:t>密碼</a:t>
            </a:r>
            <a:r>
              <a:rPr lang="zh-TW" altLang="en-US" sz="2800" dirty="0">
                <a:latin typeface="Times New Roman" panose="02020603050405020304" pitchFamily="18" charset="0"/>
                <a:ea typeface="標楷體" panose="03000509000000000000" pitchFamily="65" charset="-120"/>
              </a:rPr>
              <a:t>，或者使用自然人憑證登入。請依步驟指示</a:t>
            </a:r>
            <a:r>
              <a:rPr lang="zh-TW" altLang="en-US" sz="2800" b="1" dirty="0">
                <a:solidFill>
                  <a:srgbClr val="FF0000"/>
                </a:solidFill>
                <a:latin typeface="Times New Roman" panose="02020603050405020304" pitchFamily="18" charset="0"/>
                <a:ea typeface="標楷體" panose="03000509000000000000" pitchFamily="65" charset="-120"/>
              </a:rPr>
              <a:t>輸入個人基本資料、學歷資料、通訊資料、應考資格後，按存檔完成報名資料登錄。</a:t>
            </a:r>
          </a:p>
          <a:p>
            <a:pPr marL="809625" indent="-809625">
              <a:lnSpc>
                <a:spcPct val="100000"/>
              </a:lnSpc>
              <a:buNone/>
            </a:pPr>
            <a:r>
              <a:rPr lang="zh-TW" altLang="en-US" sz="2800" dirty="0">
                <a:latin typeface="Times New Roman" panose="02020603050405020304" pitchFamily="18" charset="0"/>
                <a:ea typeface="標楷體" panose="03000509000000000000" pitchFamily="65" charset="-120"/>
              </a:rPr>
              <a:t>六、若登打姓名時，屬於罕見字無法登打，請至</a:t>
            </a:r>
            <a:r>
              <a:rPr lang="en-US" altLang="zh-TW" sz="2800" dirty="0">
                <a:latin typeface="Times New Roman" panose="02020603050405020304" pitchFamily="18" charset="0"/>
                <a:ea typeface="標楷體" panose="03000509000000000000" pitchFamily="65" charset="-120"/>
              </a:rPr>
              <a:t>http://java.sun.com/j2se/1.4.2/download.html</a:t>
            </a:r>
          </a:p>
          <a:p>
            <a:pPr marL="809625" indent="0">
              <a:lnSpc>
                <a:spcPct val="100000"/>
              </a:lnSpc>
              <a:spcBef>
                <a:spcPts val="0"/>
              </a:spcBef>
              <a:buNone/>
            </a:pPr>
            <a:r>
              <a:rPr lang="zh-TW" altLang="en-US" sz="2800" dirty="0">
                <a:latin typeface="Times New Roman" panose="02020603050405020304" pitchFamily="18" charset="0"/>
                <a:ea typeface="標楷體" panose="03000509000000000000" pitchFamily="65" charset="-120"/>
              </a:rPr>
              <a:t>下載並安裝</a:t>
            </a:r>
            <a:r>
              <a:rPr lang="en-US" altLang="zh-TW" sz="2800" dirty="0">
                <a:latin typeface="Times New Roman" panose="02020603050405020304" pitchFamily="18" charset="0"/>
                <a:ea typeface="標楷體" panose="03000509000000000000" pitchFamily="65" charset="-120"/>
              </a:rPr>
              <a:t>Java Run Time </a:t>
            </a:r>
            <a:r>
              <a:rPr lang="zh-TW" altLang="en-US" sz="2800" dirty="0">
                <a:latin typeface="Times New Roman" panose="02020603050405020304" pitchFamily="18" charset="0"/>
                <a:ea typeface="標楷體" panose="03000509000000000000" pitchFamily="65" charset="-120"/>
              </a:rPr>
              <a:t>軟體。請點選「需申請造字」按鈕，至填寫姓名處，於網頁上選擇注音或是倉頡輸入法，再鍵入姓名。若於此處仍無法找到該罕見字者，請點選</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，如＜陳大◎＞系統將自動產生「罕見字申請表」，請列印後自行書寫姓名造字，連同報名書表郵寄至考選部</a:t>
            </a:r>
            <a:r>
              <a:rPr lang="zh-TW" altLang="en-US"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marL="809625" indent="-809625">
              <a:buNone/>
            </a:pPr>
            <a:r>
              <a:rPr lang="zh-TW" altLang="en-US" sz="2800" dirty="0">
                <a:latin typeface="Times New Roman" panose="02020603050405020304" pitchFamily="18" charset="0"/>
                <a:ea typeface="標楷體" panose="03000509000000000000" pitchFamily="65" charset="-120"/>
              </a:rPr>
              <a:t>七、集體報名之</a:t>
            </a:r>
            <a:r>
              <a:rPr lang="zh-TW" altLang="en-US" sz="2800" b="1" u="sng" dirty="0">
                <a:solidFill>
                  <a:srgbClr val="FF0000"/>
                </a:solidFill>
                <a:latin typeface="Times New Roman" panose="02020603050405020304" pitchFamily="18" charset="0"/>
                <a:ea typeface="標楷體" panose="03000509000000000000" pitchFamily="65" charset="-120"/>
              </a:rPr>
              <a:t>應屆</a:t>
            </a:r>
            <a:r>
              <a:rPr lang="zh-TW" altLang="en-US" sz="2800" b="1" u="sng" dirty="0" smtClean="0">
                <a:solidFill>
                  <a:srgbClr val="FF0000"/>
                </a:solidFill>
                <a:latin typeface="Times New Roman" panose="02020603050405020304" pitchFamily="18" charset="0"/>
                <a:ea typeface="標楷體" panose="03000509000000000000" pitchFamily="65" charset="-120"/>
              </a:rPr>
              <a:t>畢業生務必</a:t>
            </a:r>
            <a:r>
              <a:rPr lang="zh-TW" altLang="en-US" sz="2800" b="1" u="sng" dirty="0">
                <a:solidFill>
                  <a:srgbClr val="FF0000"/>
                </a:solidFill>
                <a:latin typeface="Times New Roman" panose="02020603050405020304" pitchFamily="18" charset="0"/>
                <a:ea typeface="標楷體" panose="03000509000000000000" pitchFamily="65" charset="-120"/>
              </a:rPr>
              <a:t>於應試學歷資料中填寫「在校生學號」。</a:t>
            </a:r>
          </a:p>
          <a:p>
            <a:pPr marL="809625" indent="0">
              <a:lnSpc>
                <a:spcPct val="100000"/>
              </a:lnSpc>
              <a:spcBef>
                <a:spcPts val="0"/>
              </a:spcBef>
              <a:buNone/>
            </a:pPr>
            <a:endParaRPr lang="zh-TW" altLang="en-US" sz="28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33764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7091" y="271549"/>
            <a:ext cx="11665527" cy="6350923"/>
          </a:xfrm>
        </p:spPr>
        <p:txBody>
          <a:bodyPr>
            <a:normAutofit/>
          </a:bodyPr>
          <a:lstStyle/>
          <a:p>
            <a:pPr marL="0" indent="0">
              <a:lnSpc>
                <a:spcPts val="5000"/>
              </a:lnSpc>
              <a:buNone/>
            </a:pPr>
            <a:r>
              <a:rPr lang="zh-TW" altLang="en-US" sz="2800" dirty="0" smtClean="0">
                <a:latin typeface="Times New Roman" panose="02020603050405020304" pitchFamily="18" charset="0"/>
                <a:ea typeface="標楷體" panose="03000509000000000000" pitchFamily="65" charset="-120"/>
              </a:rPr>
              <a:t>八</a:t>
            </a:r>
            <a:r>
              <a:rPr lang="zh-TW" altLang="en-US" sz="2800" dirty="0">
                <a:latin typeface="Times New Roman" panose="02020603050405020304" pitchFamily="18" charset="0"/>
                <a:ea typeface="標楷體" panose="03000509000000000000" pitchFamily="65" charset="-120"/>
              </a:rPr>
              <a:t>、完成報名資料填寫後，請選擇繳款方式：</a:t>
            </a:r>
          </a:p>
          <a:p>
            <a:pPr marL="714375" indent="0">
              <a:lnSpc>
                <a:spcPts val="4000"/>
              </a:lnSpc>
              <a:buNone/>
            </a:pP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一</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採</a:t>
            </a:r>
            <a:r>
              <a:rPr lang="zh-TW" altLang="en-US" sz="2800" u="sng" dirty="0">
                <a:solidFill>
                  <a:srgbClr val="FF0000"/>
                </a:solidFill>
                <a:latin typeface="Times New Roman" panose="02020603050405020304" pitchFamily="18" charset="0"/>
                <a:ea typeface="標楷體" panose="03000509000000000000" pitchFamily="65" charset="-120"/>
              </a:rPr>
              <a:t>便利商店</a:t>
            </a:r>
            <a:r>
              <a:rPr lang="zh-TW" altLang="en-US" sz="2800" dirty="0">
                <a:latin typeface="Times New Roman" panose="02020603050405020304" pitchFamily="18" charset="0"/>
                <a:ea typeface="標楷體" panose="03000509000000000000" pitchFamily="65" charset="-120"/>
              </a:rPr>
              <a:t>、</a:t>
            </a:r>
            <a:r>
              <a:rPr lang="zh-TW" altLang="en-US" sz="2800" u="sng" dirty="0">
                <a:solidFill>
                  <a:srgbClr val="FF0000"/>
                </a:solidFill>
                <a:latin typeface="Times New Roman" panose="02020603050405020304" pitchFamily="18" charset="0"/>
                <a:ea typeface="標楷體" panose="03000509000000000000" pitchFamily="65" charset="-120"/>
              </a:rPr>
              <a:t>郵局</a:t>
            </a:r>
            <a:r>
              <a:rPr lang="zh-TW" altLang="en-US" sz="2800" dirty="0">
                <a:latin typeface="Times New Roman" panose="02020603050405020304" pitchFamily="18" charset="0"/>
                <a:ea typeface="標楷體" panose="03000509000000000000" pitchFamily="65" charset="-120"/>
              </a:rPr>
              <a:t>或</a:t>
            </a:r>
            <a:r>
              <a:rPr lang="zh-TW" altLang="en-US" sz="2800" u="sng" dirty="0">
                <a:solidFill>
                  <a:srgbClr val="FF0000"/>
                </a:solidFill>
                <a:latin typeface="Times New Roman" panose="02020603050405020304" pitchFamily="18" charset="0"/>
                <a:ea typeface="標楷體" panose="03000509000000000000" pitchFamily="65" charset="-120"/>
              </a:rPr>
              <a:t>銀行繳款</a:t>
            </a:r>
            <a:r>
              <a:rPr lang="zh-TW" altLang="en-US" sz="2800" dirty="0">
                <a:latin typeface="Times New Roman" panose="02020603050405020304" pitchFamily="18" charset="0"/>
                <a:ea typeface="標楷體" panose="03000509000000000000" pitchFamily="65" charset="-120"/>
              </a:rPr>
              <a:t>或</a:t>
            </a:r>
            <a:r>
              <a:rPr lang="en-US" altLang="zh-TW" sz="2800" u="sng" dirty="0">
                <a:solidFill>
                  <a:srgbClr val="FF0000"/>
                </a:solidFill>
                <a:latin typeface="Times New Roman" panose="02020603050405020304" pitchFamily="18" charset="0"/>
                <a:ea typeface="標楷體" panose="03000509000000000000" pitchFamily="65" charset="-120"/>
              </a:rPr>
              <a:t>ATM </a:t>
            </a:r>
            <a:r>
              <a:rPr lang="zh-TW" altLang="en-US" sz="2800" u="sng" dirty="0">
                <a:solidFill>
                  <a:srgbClr val="FF0000"/>
                </a:solidFill>
                <a:latin typeface="Times New Roman" panose="02020603050405020304" pitchFamily="18" charset="0"/>
                <a:ea typeface="標楷體" panose="03000509000000000000" pitchFamily="65" charset="-120"/>
              </a:rPr>
              <a:t>轉帳</a:t>
            </a:r>
            <a:r>
              <a:rPr lang="zh-TW" altLang="en-US" sz="2800" dirty="0">
                <a:latin typeface="Times New Roman" panose="02020603050405020304" pitchFamily="18" charset="0"/>
                <a:ea typeface="標楷體" panose="03000509000000000000" pitchFamily="65" charset="-120"/>
              </a:rPr>
              <a:t>，</a:t>
            </a:r>
            <a:r>
              <a:rPr lang="zh-TW" altLang="en-US" sz="2800" u="sng" dirty="0">
                <a:solidFill>
                  <a:srgbClr val="FF0000"/>
                </a:solidFill>
                <a:latin typeface="Times New Roman" panose="02020603050405020304" pitchFamily="18" charset="0"/>
                <a:ea typeface="標楷體" panose="03000509000000000000" pitchFamily="65" charset="-120"/>
              </a:rPr>
              <a:t>請自行列印繳款單</a:t>
            </a:r>
            <a:r>
              <a:rPr lang="zh-TW" altLang="en-US" sz="2800" dirty="0">
                <a:latin typeface="Times New Roman" panose="02020603050405020304" pitchFamily="18" charset="0"/>
                <a:ea typeface="標楷體" panose="03000509000000000000" pitchFamily="65" charset="-120"/>
              </a:rPr>
              <a:t>。</a:t>
            </a:r>
          </a:p>
          <a:p>
            <a:pPr marL="1346200" indent="-631825">
              <a:lnSpc>
                <a:spcPts val="4000"/>
              </a:lnSpc>
              <a:buNone/>
            </a:pP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二</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採</a:t>
            </a:r>
            <a:r>
              <a:rPr lang="zh-TW" altLang="en-US" sz="2800" u="sng" dirty="0">
                <a:solidFill>
                  <a:srgbClr val="FF0000"/>
                </a:solidFill>
                <a:latin typeface="Times New Roman" panose="02020603050405020304" pitchFamily="18" charset="0"/>
                <a:ea typeface="標楷體" panose="03000509000000000000" pitchFamily="65" charset="-120"/>
              </a:rPr>
              <a:t>免持單超商繳款</a:t>
            </a:r>
            <a:r>
              <a:rPr lang="zh-TW" altLang="en-US" sz="2800" dirty="0">
                <a:latin typeface="Times New Roman" panose="02020603050405020304" pitchFamily="18" charset="0"/>
                <a:ea typeface="標楷體" panose="03000509000000000000" pitchFamily="65" charset="-120"/>
              </a:rPr>
              <a:t>，請先下載並登入國家考試</a:t>
            </a:r>
            <a:r>
              <a:rPr lang="en-US" altLang="zh-TW" sz="2800" dirty="0">
                <a:latin typeface="Times New Roman" panose="02020603050405020304" pitchFamily="18" charset="0"/>
                <a:ea typeface="標楷體" panose="03000509000000000000" pitchFamily="65" charset="-120"/>
              </a:rPr>
              <a:t>APP </a:t>
            </a:r>
            <a:r>
              <a:rPr lang="zh-TW" altLang="en-US" sz="2800" dirty="0">
                <a:latin typeface="Times New Roman" panose="02020603050405020304" pitchFamily="18" charset="0"/>
                <a:ea typeface="標楷體" panose="03000509000000000000" pitchFamily="65" charset="-120"/>
              </a:rPr>
              <a:t>後，於「個人查詢」的「繳款狀態」點選繳款，請至</a:t>
            </a:r>
            <a:r>
              <a:rPr lang="en-US" altLang="zh-TW" sz="2800" dirty="0">
                <a:latin typeface="Times New Roman" panose="02020603050405020304" pitchFamily="18" charset="0"/>
                <a:ea typeface="標楷體" panose="03000509000000000000" pitchFamily="65" charset="-120"/>
              </a:rPr>
              <a:t>7-11</a:t>
            </a:r>
            <a:r>
              <a:rPr lang="zh-TW" altLang="en-US" sz="2800" dirty="0">
                <a:latin typeface="Times New Roman" panose="02020603050405020304" pitchFamily="18" charset="0"/>
                <a:ea typeface="標楷體" panose="03000509000000000000" pitchFamily="65" charset="-120"/>
              </a:rPr>
              <a:t>、全家、萊爾富、美廉社、</a:t>
            </a:r>
            <a:r>
              <a:rPr lang="en-US" altLang="zh-TW" sz="2800" dirty="0">
                <a:latin typeface="Times New Roman" panose="02020603050405020304" pitchFamily="18" charset="0"/>
                <a:ea typeface="標楷體" panose="03000509000000000000" pitchFamily="65" charset="-120"/>
              </a:rPr>
              <a:t>OK </a:t>
            </a:r>
            <a:r>
              <a:rPr lang="zh-TW" altLang="en-US" sz="2800" dirty="0">
                <a:latin typeface="Times New Roman" panose="02020603050405020304" pitchFamily="18" charset="0"/>
                <a:ea typeface="標楷體" panose="03000509000000000000" pitchFamily="65" charset="-120"/>
              </a:rPr>
              <a:t>繳款。</a:t>
            </a:r>
          </a:p>
          <a:p>
            <a:pPr marL="714375" indent="0">
              <a:lnSpc>
                <a:spcPts val="4000"/>
              </a:lnSpc>
              <a:buNone/>
            </a:pP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三</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採</a:t>
            </a:r>
            <a:r>
              <a:rPr lang="zh-TW" altLang="en-US" sz="2800" u="sng" dirty="0">
                <a:solidFill>
                  <a:srgbClr val="FF0000"/>
                </a:solidFill>
                <a:latin typeface="Times New Roman" panose="02020603050405020304" pitchFamily="18" charset="0"/>
                <a:ea typeface="標楷體" panose="03000509000000000000" pitchFamily="65" charset="-120"/>
              </a:rPr>
              <a:t>信用卡繳款</a:t>
            </a:r>
            <a:r>
              <a:rPr lang="zh-TW" altLang="en-US" sz="2800" dirty="0">
                <a:latin typeface="Times New Roman" panose="02020603050405020304" pitchFamily="18" charset="0"/>
                <a:ea typeface="標楷體" panose="03000509000000000000" pitchFamily="65" charset="-120"/>
              </a:rPr>
              <a:t>，限以本人持有之</a:t>
            </a:r>
            <a:r>
              <a:rPr lang="en-US" altLang="zh-TW" sz="2800" dirty="0">
                <a:latin typeface="Times New Roman" panose="02020603050405020304" pitchFamily="18" charset="0"/>
                <a:ea typeface="標楷體" panose="03000509000000000000" pitchFamily="65" charset="-120"/>
              </a:rPr>
              <a:t>VISA</a:t>
            </a:r>
            <a:r>
              <a:rPr lang="zh-TW" altLang="en-US"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MasterCard </a:t>
            </a:r>
            <a:r>
              <a:rPr lang="zh-TW" altLang="en-US" sz="2800" dirty="0">
                <a:latin typeface="Times New Roman" panose="02020603050405020304" pitchFamily="18" charset="0"/>
                <a:ea typeface="標楷體" panose="03000509000000000000" pitchFamily="65" charset="-120"/>
              </a:rPr>
              <a:t>進行</a:t>
            </a:r>
            <a:r>
              <a:rPr lang="zh-TW" altLang="en-US" sz="2800" dirty="0" smtClean="0">
                <a:latin typeface="Times New Roman" panose="02020603050405020304" pitchFamily="18" charset="0"/>
                <a:ea typeface="標楷體" panose="03000509000000000000" pitchFamily="65" charset="-120"/>
              </a:rPr>
              <a:t>繳款</a:t>
            </a:r>
            <a:r>
              <a:rPr lang="zh-TW" altLang="en-US" sz="2800" dirty="0">
                <a:latin typeface="Times New Roman" panose="02020603050405020304" pitchFamily="18" charset="0"/>
                <a:ea typeface="標楷體" panose="03000509000000000000" pitchFamily="65" charset="-120"/>
              </a:rPr>
              <a:t>，交易結果以本系統繳款狀態為準，交易完成本系統會出現信用卡繳款結果畫面供確認，亦可即時至「報名狀態查詢」，繳款狀態若呈現「已繳款」表示繳款成功；若呈現「繳款中」表示線上信用卡交易失敗</a:t>
            </a:r>
            <a:r>
              <a:rPr lang="zh-TW" altLang="en-US" sz="2800" dirty="0" smtClean="0">
                <a:latin typeface="Times New Roman" panose="02020603050405020304" pitchFamily="18" charset="0"/>
                <a:ea typeface="標楷體" panose="03000509000000000000" pitchFamily="65" charset="-120"/>
              </a:rPr>
              <a:t>。。</a:t>
            </a:r>
            <a:endParaRPr lang="zh-TW" altLang="en-US" sz="2800" dirty="0">
              <a:latin typeface="Times New Roman" panose="02020603050405020304" pitchFamily="18" charset="0"/>
              <a:ea typeface="標楷體" panose="03000509000000000000" pitchFamily="65" charset="-120"/>
            </a:endParaRPr>
          </a:p>
          <a:p>
            <a:pPr marL="1346200" indent="-631825">
              <a:lnSpc>
                <a:spcPts val="4000"/>
              </a:lnSpc>
              <a:buNone/>
            </a:pP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四</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採</a:t>
            </a:r>
            <a:r>
              <a:rPr lang="en-US" altLang="zh-TW" sz="2800" u="sng" dirty="0" err="1">
                <a:solidFill>
                  <a:srgbClr val="FF0000"/>
                </a:solidFill>
                <a:latin typeface="Times New Roman" panose="02020603050405020304" pitchFamily="18" charset="0"/>
                <a:ea typeface="標楷體" panose="03000509000000000000" pitchFamily="65" charset="-120"/>
              </a:rPr>
              <a:t>WebATM</a:t>
            </a:r>
            <a:r>
              <a:rPr lang="zh-TW" altLang="en-US" sz="2800" u="sng" dirty="0">
                <a:solidFill>
                  <a:srgbClr val="FF0000"/>
                </a:solidFill>
                <a:latin typeface="Times New Roman" panose="02020603050405020304" pitchFamily="18" charset="0"/>
                <a:ea typeface="標楷體" panose="03000509000000000000" pitchFamily="65" charset="-120"/>
              </a:rPr>
              <a:t>（全國繳費網）繳款</a:t>
            </a:r>
            <a:r>
              <a:rPr lang="zh-TW" altLang="en-US" sz="2800" dirty="0">
                <a:latin typeface="Times New Roman" panose="02020603050405020304" pitchFamily="18" charset="0"/>
                <a:ea typeface="標楷體" panose="03000509000000000000" pitchFamily="65" charset="-120"/>
              </a:rPr>
              <a:t>，可選擇使用存款帳戶（免用讀卡機）或晶片金融卡進行線上轉帳繳費，免收轉帳手續費</a:t>
            </a:r>
            <a:r>
              <a:rPr lang="zh-TW" altLang="en-US" sz="2800" dirty="0" smtClean="0">
                <a:latin typeface="Times New Roman" panose="02020603050405020304" pitchFamily="18" charset="0"/>
                <a:ea typeface="標楷體" panose="03000509000000000000" pitchFamily="65" charset="-120"/>
              </a:rPr>
              <a:t>。</a:t>
            </a:r>
            <a:endParaRPr lang="zh-TW" altLang="en-US" sz="2800" dirty="0">
              <a:latin typeface="Times New Roman" panose="02020603050405020304" pitchFamily="18" charset="0"/>
              <a:ea typeface="標楷體" panose="03000509000000000000" pitchFamily="65" charset="-120"/>
            </a:endParaRPr>
          </a:p>
        </p:txBody>
      </p:sp>
      <p:sp>
        <p:nvSpPr>
          <p:cNvPr id="4" name="圓角矩形 3"/>
          <p:cNvSpPr/>
          <p:nvPr/>
        </p:nvSpPr>
        <p:spPr>
          <a:xfrm>
            <a:off x="881896" y="5602563"/>
            <a:ext cx="11060722" cy="101990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3600" b="1" smtClean="0">
                <a:solidFill>
                  <a:srgbClr val="FF0000"/>
                </a:solidFill>
                <a:latin typeface="標楷體" panose="03000509000000000000" pitchFamily="65" charset="-120"/>
                <a:ea typeface="標楷體" panose="03000509000000000000" pitchFamily="65" charset="-120"/>
              </a:rPr>
              <a:t>※</a:t>
            </a:r>
            <a:r>
              <a:rPr lang="zh-TW" altLang="en-US" sz="3600" b="1" dirty="0" smtClean="0">
                <a:solidFill>
                  <a:srgbClr val="FF0000"/>
                </a:solidFill>
                <a:latin typeface="標楷體" panose="03000509000000000000" pitchFamily="65" charset="-120"/>
                <a:ea typeface="標楷體" panose="03000509000000000000" pitchFamily="65" charset="-120"/>
              </a:rPr>
              <a:t>考試</a:t>
            </a:r>
            <a:r>
              <a:rPr lang="zh-TW" altLang="en-US" sz="3600" b="1" dirty="0">
                <a:solidFill>
                  <a:srgbClr val="FF0000"/>
                </a:solidFill>
                <a:latin typeface="標楷體" panose="03000509000000000000" pitchFamily="65" charset="-120"/>
                <a:ea typeface="標楷體" panose="03000509000000000000" pitchFamily="65" charset="-120"/>
              </a:rPr>
              <a:t>報名費新臺幣</a:t>
            </a:r>
            <a:r>
              <a:rPr lang="en-US" altLang="zh-TW" sz="3600" b="1" u="sng" dirty="0">
                <a:solidFill>
                  <a:srgbClr val="FF0000"/>
                </a:solidFill>
                <a:latin typeface="標楷體" panose="03000509000000000000" pitchFamily="65" charset="-120"/>
                <a:ea typeface="標楷體" panose="03000509000000000000" pitchFamily="65" charset="-120"/>
              </a:rPr>
              <a:t>1,800</a:t>
            </a:r>
            <a:r>
              <a:rPr lang="zh-TW" altLang="en-US" sz="3600" b="1" dirty="0">
                <a:solidFill>
                  <a:srgbClr val="FF0000"/>
                </a:solidFill>
                <a:latin typeface="標楷體" panose="03000509000000000000" pitchFamily="65" charset="-120"/>
                <a:ea typeface="標楷體" panose="03000509000000000000" pitchFamily="65" charset="-120"/>
              </a:rPr>
              <a:t>元</a:t>
            </a:r>
            <a:r>
              <a:rPr lang="zh-TW" altLang="en-US" sz="3600" dirty="0">
                <a:latin typeface="標楷體" panose="03000509000000000000" pitchFamily="65" charset="-120"/>
                <a:ea typeface="標楷體" panose="03000509000000000000" pitchFamily="65" charset="-120"/>
              </a:rPr>
              <a:t>。</a:t>
            </a:r>
            <a:endParaRPr lang="zh-TW" altLang="en-US" sz="3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4283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7091" y="271549"/>
            <a:ext cx="11665527" cy="6328755"/>
          </a:xfrm>
        </p:spPr>
        <p:txBody>
          <a:bodyPr>
            <a:noAutofit/>
          </a:bodyPr>
          <a:lstStyle/>
          <a:p>
            <a:pPr marL="0" indent="0">
              <a:lnSpc>
                <a:spcPct val="150000"/>
              </a:lnSpc>
              <a:buNone/>
            </a:pPr>
            <a:r>
              <a:rPr lang="zh-TW" altLang="en-US" sz="2800" dirty="0">
                <a:latin typeface="Times New Roman" panose="02020603050405020304" pitchFamily="18" charset="0"/>
                <a:ea typeface="標楷體" panose="03000509000000000000" pitchFamily="65" charset="-120"/>
              </a:rPr>
              <a:t>九、下載報名書表後，請以</a:t>
            </a:r>
            <a:r>
              <a:rPr lang="zh-TW" altLang="en-US" sz="2800" i="1" u="sng" dirty="0">
                <a:solidFill>
                  <a:srgbClr val="FF0000"/>
                </a:solidFill>
                <a:latin typeface="Times New Roman" panose="02020603050405020304" pitchFamily="18" charset="0"/>
                <a:ea typeface="標楷體" panose="03000509000000000000" pitchFamily="65" charset="-120"/>
              </a:rPr>
              <a:t>可攜式文件讀取器（</a:t>
            </a:r>
            <a:r>
              <a:rPr lang="en-US" altLang="zh-TW" sz="2800" i="1" u="sng" dirty="0">
                <a:solidFill>
                  <a:srgbClr val="FF0000"/>
                </a:solidFill>
                <a:latin typeface="Times New Roman" panose="02020603050405020304" pitchFamily="18" charset="0"/>
                <a:ea typeface="標楷體" panose="03000509000000000000" pitchFamily="65" charset="-120"/>
              </a:rPr>
              <a:t>Acrobat </a:t>
            </a:r>
            <a:r>
              <a:rPr lang="en-US" altLang="zh-TW" sz="2800" i="1" u="sng" dirty="0" err="1">
                <a:solidFill>
                  <a:srgbClr val="FF0000"/>
                </a:solidFill>
                <a:latin typeface="Times New Roman" panose="02020603050405020304" pitchFamily="18" charset="0"/>
                <a:ea typeface="標楷體" panose="03000509000000000000" pitchFamily="65" charset="-120"/>
              </a:rPr>
              <a:t>PDFReader</a:t>
            </a:r>
            <a:r>
              <a:rPr lang="zh-TW" altLang="en-US" sz="2800" i="1" u="sng" dirty="0">
                <a:solidFill>
                  <a:srgbClr val="FF0000"/>
                </a:solidFill>
                <a:latin typeface="Times New Roman" panose="02020603050405020304" pitchFamily="18" charset="0"/>
                <a:ea typeface="標楷體" panose="03000509000000000000" pitchFamily="65" charset="-120"/>
              </a:rPr>
              <a:t>）開啟</a:t>
            </a:r>
            <a:r>
              <a:rPr lang="zh-TW" altLang="en-US" sz="2800" dirty="0">
                <a:latin typeface="Times New Roman" panose="02020603050405020304" pitchFamily="18" charset="0"/>
                <a:ea typeface="標楷體" panose="03000509000000000000" pitchFamily="65" charset="-120"/>
              </a:rPr>
              <a:t>。</a:t>
            </a:r>
            <a:endParaRPr lang="en-US" altLang="zh-TW" sz="2800" dirty="0">
              <a:latin typeface="Times New Roman" panose="02020603050405020304" pitchFamily="18" charset="0"/>
              <a:ea typeface="標楷體" panose="03000509000000000000" pitchFamily="65" charset="-120"/>
            </a:endParaRPr>
          </a:p>
          <a:p>
            <a:pPr marL="625475" indent="0">
              <a:lnSpc>
                <a:spcPct val="150000"/>
              </a:lnSpc>
              <a:buNone/>
            </a:pPr>
            <a:r>
              <a:rPr lang="zh-TW" altLang="en-US" sz="2800" dirty="0">
                <a:latin typeface="Times New Roman" panose="02020603050405020304" pitchFamily="18" charset="0"/>
                <a:ea typeface="標楷體" panose="03000509000000000000" pitchFamily="65" charset="-120"/>
              </a:rPr>
              <a:t>列印報名書表時，限用</a:t>
            </a:r>
            <a:r>
              <a:rPr lang="zh-TW" altLang="en-US" sz="2800" u="sng" dirty="0" smtClean="0">
                <a:solidFill>
                  <a:srgbClr val="FF0000"/>
                </a:solidFill>
                <a:latin typeface="Times New Roman" panose="02020603050405020304" pitchFamily="18" charset="0"/>
                <a:ea typeface="標楷體" panose="03000509000000000000" pitchFamily="65" charset="-120"/>
              </a:rPr>
              <a:t>雷射印表機</a:t>
            </a:r>
            <a:r>
              <a:rPr lang="en-US" altLang="zh-TW" sz="2800" u="sng" dirty="0" smtClean="0">
                <a:solidFill>
                  <a:srgbClr val="FF0000"/>
                </a:solidFill>
                <a:latin typeface="Times New Roman" panose="02020603050405020304" pitchFamily="18" charset="0"/>
                <a:ea typeface="標楷體" panose="03000509000000000000" pitchFamily="65" charset="-120"/>
              </a:rPr>
              <a:t>(</a:t>
            </a:r>
            <a:r>
              <a:rPr lang="zh-TW" altLang="en-US" sz="2800" u="sng" dirty="0" smtClean="0">
                <a:solidFill>
                  <a:srgbClr val="FF0000"/>
                </a:solidFill>
                <a:latin typeface="Times New Roman" panose="02020603050405020304" pitchFamily="18" charset="0"/>
                <a:ea typeface="標楷體" panose="03000509000000000000" pitchFamily="65" charset="-120"/>
              </a:rPr>
              <a:t>勿用噴墨印表機</a:t>
            </a:r>
            <a:r>
              <a:rPr lang="en-US" altLang="zh-TW" sz="2800" u="sng" dirty="0" smtClean="0">
                <a:solidFill>
                  <a:srgbClr val="FF0000"/>
                </a:solidFill>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a:t>
            </a:r>
            <a:r>
              <a:rPr lang="en-US" altLang="zh-TW" sz="2800" u="sng" dirty="0">
                <a:solidFill>
                  <a:srgbClr val="FF0000"/>
                </a:solidFill>
                <a:latin typeface="Times New Roman" panose="02020603050405020304" pitchFamily="18" charset="0"/>
                <a:ea typeface="標楷體" panose="03000509000000000000" pitchFamily="65" charset="-120"/>
              </a:rPr>
              <a:t>A4</a:t>
            </a:r>
            <a:r>
              <a:rPr lang="zh-TW" altLang="en-US" sz="2800" u="sng" dirty="0" smtClean="0">
                <a:solidFill>
                  <a:srgbClr val="FF0000"/>
                </a:solidFill>
                <a:latin typeface="Times New Roman" panose="02020603050405020304" pitchFamily="18" charset="0"/>
                <a:ea typeface="標楷體" panose="03000509000000000000" pitchFamily="65" charset="-120"/>
              </a:rPr>
              <a:t>尺寸</a:t>
            </a:r>
            <a:r>
              <a:rPr lang="zh-TW" altLang="en-US" sz="2800" u="sng" dirty="0">
                <a:solidFill>
                  <a:srgbClr val="FF0000"/>
                </a:solidFill>
                <a:latin typeface="Times New Roman" panose="02020603050405020304" pitchFamily="18" charset="0"/>
                <a:ea typeface="標楷體" panose="03000509000000000000" pitchFamily="65" charset="-120"/>
              </a:rPr>
              <a:t>紙張</a:t>
            </a:r>
            <a:r>
              <a:rPr lang="zh-TW" altLang="en-US" sz="2800" dirty="0">
                <a:latin typeface="Times New Roman" panose="02020603050405020304" pitchFamily="18" charset="0"/>
                <a:ea typeface="標楷體" panose="03000509000000000000" pitchFamily="65" charset="-120"/>
              </a:rPr>
              <a:t>、</a:t>
            </a:r>
            <a:r>
              <a:rPr lang="zh-TW" altLang="en-US" sz="2800" u="sng" dirty="0">
                <a:solidFill>
                  <a:srgbClr val="FF0000"/>
                </a:solidFill>
                <a:latin typeface="Times New Roman" panose="02020603050405020304" pitchFamily="18" charset="0"/>
                <a:ea typeface="標楷體" panose="03000509000000000000" pitchFamily="65" charset="-120"/>
              </a:rPr>
              <a:t>單面列印</a:t>
            </a:r>
            <a:r>
              <a:rPr lang="zh-TW" altLang="en-US" sz="2800" dirty="0">
                <a:latin typeface="Times New Roman" panose="02020603050405020304" pitchFamily="18" charset="0"/>
                <a:ea typeface="標楷體" panose="03000509000000000000" pitchFamily="65" charset="-120"/>
              </a:rPr>
              <a:t>。</a:t>
            </a:r>
            <a:endParaRPr lang="en-US" altLang="zh-TW" sz="2800" dirty="0">
              <a:latin typeface="Times New Roman" panose="02020603050405020304" pitchFamily="18" charset="0"/>
              <a:ea typeface="標楷體" panose="03000509000000000000" pitchFamily="65" charset="-120"/>
            </a:endParaRPr>
          </a:p>
          <a:p>
            <a:pPr marL="625475" indent="-625475">
              <a:lnSpc>
                <a:spcPct val="150000"/>
              </a:lnSpc>
              <a:buNone/>
            </a:pPr>
            <a:r>
              <a:rPr lang="zh-TW" altLang="en-US" sz="2800" dirty="0">
                <a:latin typeface="Times New Roman" panose="02020603050405020304" pitchFamily="18" charset="0"/>
                <a:ea typeface="標楷體" panose="03000509000000000000" pitchFamily="65" charset="-120"/>
              </a:rPr>
              <a:t>十、若報名書表資料有誤，請於</a:t>
            </a:r>
            <a:r>
              <a:rPr lang="en-US" altLang="zh-TW" sz="2800" b="1" u="sng" dirty="0">
                <a:solidFill>
                  <a:srgbClr val="FF0000"/>
                </a:solidFill>
                <a:latin typeface="Times New Roman" panose="02020603050405020304" pitchFamily="18" charset="0"/>
                <a:ea typeface="標楷體" panose="03000509000000000000" pitchFamily="65" charset="-120"/>
              </a:rPr>
              <a:t>24 </a:t>
            </a:r>
            <a:r>
              <a:rPr lang="zh-TW" altLang="en-US" sz="2800" b="1" u="sng" dirty="0">
                <a:solidFill>
                  <a:srgbClr val="FF0000"/>
                </a:solidFill>
                <a:latin typeface="Times New Roman" panose="02020603050405020304" pitchFamily="18" charset="0"/>
                <a:ea typeface="標楷體" panose="03000509000000000000" pitchFamily="65" charset="-120"/>
              </a:rPr>
              <a:t>小時內</a:t>
            </a:r>
            <a:r>
              <a:rPr lang="zh-TW" altLang="en-US" sz="2800" dirty="0">
                <a:latin typeface="Times New Roman" panose="02020603050405020304" pitchFamily="18" charset="0"/>
                <a:ea typeface="標楷體" panose="03000509000000000000" pitchFamily="65" charset="-120"/>
              </a:rPr>
              <a:t>至「報名狀態查詢」選擇報名序號逕行更新報名資料，若有</a:t>
            </a:r>
            <a:r>
              <a:rPr lang="zh-TW" altLang="en-US" sz="2800" b="1" u="sng" dirty="0">
                <a:solidFill>
                  <a:srgbClr val="FF0000"/>
                </a:solidFill>
                <a:latin typeface="Times New Roman" panose="02020603050405020304" pitchFamily="18" charset="0"/>
                <a:ea typeface="標楷體" panose="03000509000000000000" pitchFamily="65" charset="-120"/>
              </a:rPr>
              <a:t>更新</a:t>
            </a:r>
            <a:r>
              <a:rPr lang="zh-TW" altLang="en-US" sz="2800" dirty="0">
                <a:latin typeface="Times New Roman" panose="02020603050405020304" pitchFamily="18" charset="0"/>
                <a:ea typeface="標楷體" panose="03000509000000000000" pitchFamily="65" charset="-120"/>
              </a:rPr>
              <a:t>，</a:t>
            </a:r>
            <a:r>
              <a:rPr lang="zh-TW" altLang="en-US" sz="2800" u="sng" dirty="0">
                <a:solidFill>
                  <a:srgbClr val="FF0000"/>
                </a:solidFill>
                <a:latin typeface="Times New Roman" panose="02020603050405020304" pitchFamily="18" charset="0"/>
                <a:ea typeface="標楷體" panose="03000509000000000000" pitchFamily="65" charset="-120"/>
              </a:rPr>
              <a:t>報名書表</a:t>
            </a:r>
            <a:r>
              <a:rPr lang="zh-TW" altLang="en-US" sz="2800" dirty="0">
                <a:latin typeface="Times New Roman" panose="02020603050405020304" pitchFamily="18" charset="0"/>
                <a:ea typeface="標楷體" panose="03000509000000000000" pitchFamily="65" charset="-120"/>
              </a:rPr>
              <a:t>及</a:t>
            </a:r>
            <a:r>
              <a:rPr lang="zh-TW" altLang="en-US" sz="2800" u="sng" dirty="0">
                <a:solidFill>
                  <a:srgbClr val="FF0000"/>
                </a:solidFill>
                <a:latin typeface="Times New Roman" panose="02020603050405020304" pitchFamily="18" charset="0"/>
                <a:ea typeface="標楷體" panose="03000509000000000000" pitchFamily="65" charset="-120"/>
              </a:rPr>
              <a:t>繳款單</a:t>
            </a:r>
            <a:r>
              <a:rPr lang="zh-TW" altLang="en-US" sz="2800" dirty="0">
                <a:latin typeface="Times New Roman" panose="02020603050405020304" pitchFamily="18" charset="0"/>
                <a:ea typeface="標楷體" panose="03000509000000000000" pitchFamily="65" charset="-120"/>
              </a:rPr>
              <a:t>，</a:t>
            </a:r>
            <a:r>
              <a:rPr lang="zh-TW" altLang="en-US" sz="2800" b="1" u="sng" dirty="0">
                <a:solidFill>
                  <a:srgbClr val="FF0000"/>
                </a:solidFill>
                <a:latin typeface="Times New Roman" panose="02020603050405020304" pitchFamily="18" charset="0"/>
                <a:ea typeface="標楷體" panose="03000509000000000000" pitchFamily="65" charset="-120"/>
              </a:rPr>
              <a:t>須重新下載、列印</a:t>
            </a:r>
            <a:r>
              <a:rPr lang="zh-TW" altLang="en-US" sz="2800" dirty="0">
                <a:latin typeface="Times New Roman" panose="02020603050405020304" pitchFamily="18" charset="0"/>
                <a:ea typeface="標楷體" panose="03000509000000000000" pitchFamily="65" charset="-120"/>
              </a:rPr>
              <a:t>；</a:t>
            </a:r>
            <a:r>
              <a:rPr lang="zh-TW" altLang="en-US" sz="2800" u="sng" dirty="0">
                <a:solidFill>
                  <a:srgbClr val="FF0000"/>
                </a:solidFill>
                <a:latin typeface="Times New Roman" panose="02020603050405020304" pitchFamily="18" charset="0"/>
                <a:ea typeface="標楷體" panose="03000509000000000000" pitchFamily="65" charset="-120"/>
              </a:rPr>
              <a:t>報名存檔已逾</a:t>
            </a:r>
            <a:r>
              <a:rPr lang="en-US" altLang="zh-TW" sz="2800" u="sng" dirty="0">
                <a:solidFill>
                  <a:srgbClr val="FF0000"/>
                </a:solidFill>
                <a:latin typeface="Times New Roman" panose="02020603050405020304" pitchFamily="18" charset="0"/>
                <a:ea typeface="標楷體" panose="03000509000000000000" pitchFamily="65" charset="-120"/>
              </a:rPr>
              <a:t>24 </a:t>
            </a:r>
            <a:r>
              <a:rPr lang="zh-TW" altLang="en-US" sz="2800" u="sng" dirty="0">
                <a:solidFill>
                  <a:srgbClr val="FF0000"/>
                </a:solidFill>
                <a:latin typeface="Times New Roman" panose="02020603050405020304" pitchFamily="18" charset="0"/>
                <a:ea typeface="標楷體" panose="03000509000000000000" pitchFamily="65" charset="-120"/>
              </a:rPr>
              <a:t>小時則僅能查詢，不得進行報名資料修改</a:t>
            </a:r>
            <a:r>
              <a:rPr lang="zh-TW" altLang="en-US" sz="2800" dirty="0">
                <a:latin typeface="Times New Roman" panose="02020603050405020304" pitchFamily="18" charset="0"/>
                <a:ea typeface="標楷體" panose="03000509000000000000" pitchFamily="65" charset="-120"/>
              </a:rPr>
              <a:t>。</a:t>
            </a:r>
          </a:p>
          <a:p>
            <a:r>
              <a:rPr lang="zh-TW" altLang="en-US" sz="2800" dirty="0">
                <a:latin typeface="Times New Roman" panose="02020603050405020304" pitchFamily="18" charset="0"/>
                <a:ea typeface="標楷體" panose="03000509000000000000" pitchFamily="65" charset="-120"/>
              </a:rPr>
              <a:t>十一、集體報名之</a:t>
            </a:r>
            <a:r>
              <a:rPr lang="zh-TW" altLang="en-US" sz="2800" u="sng" dirty="0">
                <a:solidFill>
                  <a:srgbClr val="FF0000"/>
                </a:solidFill>
                <a:latin typeface="Times New Roman" panose="02020603050405020304" pitchFamily="18" charset="0"/>
                <a:ea typeface="標楷體" panose="03000509000000000000" pitchFamily="65" charset="-120"/>
              </a:rPr>
              <a:t>應屆</a:t>
            </a:r>
            <a:r>
              <a:rPr lang="zh-TW" altLang="en-US" sz="2800" u="sng" dirty="0" smtClean="0">
                <a:solidFill>
                  <a:srgbClr val="FF0000"/>
                </a:solidFill>
                <a:latin typeface="Times New Roman" panose="02020603050405020304" pitchFamily="18" charset="0"/>
                <a:ea typeface="標楷體" panose="03000509000000000000" pitchFamily="65" charset="-120"/>
              </a:rPr>
              <a:t>畢業生</a:t>
            </a:r>
            <a:r>
              <a:rPr lang="zh-TW" altLang="en-US" sz="2800" dirty="0" smtClean="0">
                <a:latin typeface="Times New Roman" panose="02020603050405020304" pitchFamily="18" charset="0"/>
                <a:ea typeface="標楷體" panose="03000509000000000000" pitchFamily="65" charset="-120"/>
              </a:rPr>
              <a:t>僅</a:t>
            </a:r>
            <a:r>
              <a:rPr lang="zh-TW" altLang="en-US" sz="2800" dirty="0">
                <a:latin typeface="Times New Roman" panose="02020603050405020304" pitchFamily="18" charset="0"/>
                <a:ea typeface="標楷體" panose="03000509000000000000" pitchFamily="65" charset="-120"/>
              </a:rPr>
              <a:t>須列印</a:t>
            </a:r>
            <a:r>
              <a:rPr lang="zh-TW" altLang="en-US" sz="2800" b="1" i="1" u="sng" dirty="0">
                <a:solidFill>
                  <a:srgbClr val="FF0000"/>
                </a:solidFill>
                <a:latin typeface="Times New Roman" panose="02020603050405020304" pitchFamily="18" charset="0"/>
                <a:ea typeface="標楷體" panose="03000509000000000000" pitchFamily="65" charset="-120"/>
              </a:rPr>
              <a:t>報名履歷表</a:t>
            </a:r>
            <a:r>
              <a:rPr lang="zh-TW" altLang="en-US" sz="2800" dirty="0">
                <a:latin typeface="Times New Roman" panose="02020603050405020304" pitchFamily="18" charset="0"/>
                <a:ea typeface="標楷體" panose="03000509000000000000" pitchFamily="65" charset="-120"/>
              </a:rPr>
              <a:t>、</a:t>
            </a:r>
            <a:r>
              <a:rPr lang="zh-TW" altLang="en-US" sz="2800" b="1" i="1" u="sng" dirty="0">
                <a:solidFill>
                  <a:srgbClr val="FF0000"/>
                </a:solidFill>
                <a:latin typeface="Times New Roman" panose="02020603050405020304" pitchFamily="18" charset="0"/>
                <a:ea typeface="標楷體" panose="03000509000000000000" pitchFamily="65" charset="-120"/>
              </a:rPr>
              <a:t>准予附條件應考申請表</a:t>
            </a:r>
            <a:r>
              <a:rPr lang="zh-TW" altLang="en-US" sz="2800" dirty="0">
                <a:latin typeface="Times New Roman" panose="02020603050405020304" pitchFamily="18" charset="0"/>
                <a:ea typeface="標楷體" panose="03000509000000000000" pitchFamily="65" charset="-120"/>
              </a:rPr>
              <a:t>即可，並將前開</a:t>
            </a:r>
            <a:r>
              <a:rPr lang="zh-TW" altLang="en-US" sz="2800" b="1" i="1" u="sng" dirty="0">
                <a:solidFill>
                  <a:srgbClr val="FF0000"/>
                </a:solidFill>
                <a:latin typeface="Times New Roman" panose="02020603050405020304" pitchFamily="18" charset="0"/>
                <a:ea typeface="標楷體" panose="03000509000000000000" pitchFamily="65" charset="-120"/>
              </a:rPr>
              <a:t>文件</a:t>
            </a:r>
            <a:r>
              <a:rPr lang="zh-TW" altLang="en-US" sz="2800" dirty="0">
                <a:latin typeface="Times New Roman" panose="02020603050405020304" pitchFamily="18" charset="0"/>
                <a:ea typeface="標楷體" panose="03000509000000000000" pitchFamily="65" charset="-120"/>
              </a:rPr>
              <a:t>與</a:t>
            </a:r>
            <a:r>
              <a:rPr lang="zh-TW" altLang="en-US" sz="2800" b="1" i="1" u="sng" dirty="0">
                <a:solidFill>
                  <a:srgbClr val="FF0000"/>
                </a:solidFill>
                <a:latin typeface="Times New Roman" panose="02020603050405020304" pitchFamily="18" charset="0"/>
                <a:ea typeface="標楷體" panose="03000509000000000000" pitchFamily="65" charset="-120"/>
              </a:rPr>
              <a:t>學生證正反面影本</a:t>
            </a:r>
            <a:r>
              <a:rPr lang="zh-TW" altLang="en-US" sz="2800" dirty="0">
                <a:latin typeface="Times New Roman" panose="02020603050405020304" pitchFamily="18" charset="0"/>
                <a:ea typeface="標楷體" panose="03000509000000000000" pitchFamily="65" charset="-120"/>
              </a:rPr>
              <a:t>交付學校承辦人，即完成報名作業</a:t>
            </a:r>
            <a:r>
              <a:rPr lang="zh-TW" altLang="en-US" sz="2800" dirty="0" smtClean="0">
                <a:latin typeface="Times New Roman" panose="02020603050405020304" pitchFamily="18" charset="0"/>
                <a:ea typeface="標楷體" panose="03000509000000000000" pitchFamily="65" charset="-120"/>
              </a:rPr>
              <a:t>。</a:t>
            </a:r>
            <a:endParaRPr lang="zh-TW" altLang="en-US" sz="28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17733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2756" y="386862"/>
            <a:ext cx="11715404" cy="6040315"/>
          </a:xfrm>
        </p:spPr>
        <p:txBody>
          <a:bodyPr>
            <a:normAutofit/>
          </a:bodyPr>
          <a:lstStyle/>
          <a:p>
            <a:pPr marL="1074738" indent="-1074738">
              <a:lnSpc>
                <a:spcPts val="5500"/>
              </a:lnSpc>
              <a:buNone/>
            </a:pPr>
            <a:r>
              <a:rPr lang="zh-TW" altLang="en-US" sz="2800" dirty="0">
                <a:latin typeface="Times New Roman" panose="02020603050405020304" pitchFamily="18" charset="0"/>
                <a:ea typeface="標楷體" panose="03000509000000000000" pitchFamily="65" charset="-120"/>
              </a:rPr>
              <a:t>十二、完成網路報名者，可至「報名狀態查詢」查詢報名相關資料與進度</a:t>
            </a:r>
            <a:r>
              <a:rPr lang="zh-TW" altLang="en-US"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marL="1074738" indent="-1074738">
              <a:lnSpc>
                <a:spcPts val="5500"/>
              </a:lnSpc>
              <a:buNone/>
            </a:pPr>
            <a:r>
              <a:rPr lang="zh-TW" altLang="en-US" sz="2800" dirty="0" smtClean="0">
                <a:latin typeface="Times New Roman" panose="02020603050405020304" pitchFamily="18" charset="0"/>
                <a:ea typeface="標楷體" panose="03000509000000000000" pitchFamily="65" charset="-120"/>
              </a:rPr>
              <a:t>十三</a:t>
            </a:r>
            <a:r>
              <a:rPr lang="zh-TW" altLang="en-US" sz="2800" dirty="0">
                <a:latin typeface="Times New Roman" panose="02020603050405020304" pitchFamily="18" charset="0"/>
                <a:ea typeface="標楷體" panose="03000509000000000000" pitchFamily="65" charset="-120"/>
              </a:rPr>
              <a:t>、應考人報名表件</a:t>
            </a:r>
            <a:r>
              <a:rPr lang="zh-TW" altLang="en-US" sz="2800" b="1" u="sng" dirty="0">
                <a:solidFill>
                  <a:srgbClr val="FF0000"/>
                </a:solidFill>
                <a:latin typeface="Times New Roman" panose="02020603050405020304" pitchFamily="18" charset="0"/>
                <a:ea typeface="標楷體" panose="03000509000000000000" pitchFamily="65" charset="-120"/>
              </a:rPr>
              <a:t>交付郵寄</a:t>
            </a:r>
            <a:r>
              <a:rPr lang="zh-TW" altLang="en-US" sz="2800" dirty="0">
                <a:latin typeface="Times New Roman" panose="02020603050405020304" pitchFamily="18" charset="0"/>
                <a:ea typeface="標楷體" panose="03000509000000000000" pitchFamily="65" charset="-120"/>
              </a:rPr>
              <a:t>後，即</a:t>
            </a:r>
            <a:r>
              <a:rPr lang="zh-TW" altLang="en-US" sz="2800" b="1" u="sng" dirty="0">
                <a:solidFill>
                  <a:srgbClr val="FF0000"/>
                </a:solidFill>
                <a:latin typeface="Times New Roman" panose="02020603050405020304" pitchFamily="18" charset="0"/>
                <a:ea typeface="標楷體" panose="03000509000000000000" pitchFamily="65" charset="-120"/>
              </a:rPr>
              <a:t>不得</a:t>
            </a:r>
            <a:r>
              <a:rPr lang="zh-TW" altLang="en-US" sz="2800" dirty="0">
                <a:latin typeface="Times New Roman" panose="02020603050405020304" pitchFamily="18" charset="0"/>
                <a:ea typeface="標楷體" panose="03000509000000000000" pitchFamily="65" charset="-120"/>
              </a:rPr>
              <a:t>以任何理由更換報考等級、類科、考區、錄取分發區，所繳報名費用，除有符合本部退費規定之情形外，概不退還。</a:t>
            </a:r>
          </a:p>
          <a:p>
            <a:pPr marL="0" indent="0">
              <a:lnSpc>
                <a:spcPts val="5500"/>
              </a:lnSpc>
              <a:buNone/>
            </a:pPr>
            <a:r>
              <a:rPr lang="zh-TW" altLang="en-US" sz="2800" dirty="0">
                <a:latin typeface="Times New Roman" panose="02020603050405020304" pitchFamily="18" charset="0"/>
                <a:ea typeface="標楷體" panose="03000509000000000000" pitchFamily="65" charset="-120"/>
              </a:rPr>
              <a:t>十四、若同時欲報名多次考試，請分別報名、繳費及郵寄。</a:t>
            </a:r>
          </a:p>
          <a:p>
            <a:pPr marL="1074738" indent="-1074738">
              <a:lnSpc>
                <a:spcPts val="5500"/>
              </a:lnSpc>
              <a:buNone/>
            </a:pPr>
            <a:r>
              <a:rPr lang="zh-TW" altLang="en-US" sz="2800" dirty="0">
                <a:latin typeface="Times New Roman" panose="02020603050405020304" pitchFamily="18" charset="0"/>
                <a:ea typeface="標楷體" panose="03000509000000000000" pitchFamily="65" charset="-120"/>
              </a:rPr>
              <a:t>十五、</a:t>
            </a:r>
            <a:r>
              <a:rPr lang="zh-TW" altLang="en-US" sz="2800" b="1" u="sng" dirty="0">
                <a:solidFill>
                  <a:srgbClr val="FF0000"/>
                </a:solidFill>
                <a:latin typeface="Times New Roman" panose="02020603050405020304" pitchFamily="18" charset="0"/>
                <a:ea typeface="標楷體" panose="03000509000000000000" pitchFamily="65" charset="-120"/>
              </a:rPr>
              <a:t>本考試網路報名資訊系統開放時間，</a:t>
            </a:r>
            <a:r>
              <a:rPr lang="zh-TW" altLang="en-US" sz="2800" b="1" u="sng" dirty="0" smtClean="0">
                <a:solidFill>
                  <a:srgbClr val="FF0000"/>
                </a:solidFill>
                <a:latin typeface="Times New Roman" panose="02020603050405020304" pitchFamily="18" charset="0"/>
                <a:ea typeface="標楷體" panose="03000509000000000000" pitchFamily="65" charset="-120"/>
              </a:rPr>
              <a:t>自</a:t>
            </a:r>
            <a:r>
              <a:rPr lang="en-US" altLang="zh-TW" sz="2800" b="1" u="sng" dirty="0" smtClean="0">
                <a:solidFill>
                  <a:srgbClr val="FF0000"/>
                </a:solidFill>
                <a:latin typeface="Times New Roman" panose="02020603050405020304" pitchFamily="18" charset="0"/>
                <a:ea typeface="標楷體" panose="03000509000000000000" pitchFamily="65" charset="-120"/>
              </a:rPr>
              <a:t>113</a:t>
            </a:r>
            <a:r>
              <a:rPr lang="zh-TW" altLang="en-US" sz="2800" b="1" u="sng" dirty="0" smtClean="0">
                <a:solidFill>
                  <a:srgbClr val="FF0000"/>
                </a:solidFill>
                <a:latin typeface="Times New Roman" panose="02020603050405020304" pitchFamily="18" charset="0"/>
                <a:ea typeface="標楷體" panose="03000509000000000000" pitchFamily="65" charset="-120"/>
              </a:rPr>
              <a:t>年</a:t>
            </a:r>
            <a:r>
              <a:rPr lang="en-US" altLang="zh-TW" sz="2800" b="1" u="sng" dirty="0" smtClean="0">
                <a:solidFill>
                  <a:srgbClr val="FF0000"/>
                </a:solidFill>
                <a:latin typeface="Times New Roman" panose="02020603050405020304" pitchFamily="18" charset="0"/>
                <a:ea typeface="標楷體" panose="03000509000000000000" pitchFamily="65" charset="-120"/>
              </a:rPr>
              <a:t>04 </a:t>
            </a:r>
            <a:r>
              <a:rPr lang="zh-TW" altLang="en-US" sz="2800" b="1" u="sng" dirty="0" smtClean="0">
                <a:solidFill>
                  <a:srgbClr val="FF0000"/>
                </a:solidFill>
                <a:latin typeface="Times New Roman" panose="02020603050405020304" pitchFamily="18" charset="0"/>
                <a:ea typeface="標楷體" panose="03000509000000000000" pitchFamily="65" charset="-120"/>
              </a:rPr>
              <a:t>月 </a:t>
            </a:r>
            <a:r>
              <a:rPr lang="en-US" altLang="zh-TW" sz="2800" b="1" u="sng" dirty="0" smtClean="0">
                <a:solidFill>
                  <a:srgbClr val="FF0000"/>
                </a:solidFill>
                <a:latin typeface="Times New Roman" panose="02020603050405020304" pitchFamily="18" charset="0"/>
                <a:ea typeface="標楷體" panose="03000509000000000000" pitchFamily="65" charset="-120"/>
              </a:rPr>
              <a:t>09 </a:t>
            </a:r>
            <a:r>
              <a:rPr lang="zh-TW" altLang="en-US" sz="2800" b="1" u="sng" dirty="0">
                <a:solidFill>
                  <a:srgbClr val="FF0000"/>
                </a:solidFill>
                <a:latin typeface="Times New Roman" panose="02020603050405020304" pitchFamily="18" charset="0"/>
                <a:ea typeface="標楷體" panose="03000509000000000000" pitchFamily="65" charset="-120"/>
              </a:rPr>
              <a:t>日起</a:t>
            </a:r>
            <a:r>
              <a:rPr lang="zh-TW" altLang="en-US" sz="2800" b="1" u="sng" dirty="0" smtClean="0">
                <a:solidFill>
                  <a:srgbClr val="FF0000"/>
                </a:solidFill>
                <a:latin typeface="Times New Roman" panose="02020603050405020304" pitchFamily="18" charset="0"/>
                <a:ea typeface="標楷體" panose="03000509000000000000" pitchFamily="65" charset="-120"/>
              </a:rPr>
              <a:t>至</a:t>
            </a:r>
            <a:r>
              <a:rPr lang="en-US" altLang="zh-TW" sz="2800" b="1" u="sng" dirty="0" smtClean="0">
                <a:solidFill>
                  <a:srgbClr val="FF0000"/>
                </a:solidFill>
                <a:latin typeface="Times New Roman" panose="02020603050405020304" pitchFamily="18" charset="0"/>
                <a:ea typeface="標楷體" panose="03000509000000000000" pitchFamily="65" charset="-120"/>
              </a:rPr>
              <a:t>04 </a:t>
            </a:r>
            <a:r>
              <a:rPr lang="zh-TW" altLang="en-US" sz="2800" b="1" u="sng" dirty="0" smtClean="0">
                <a:solidFill>
                  <a:srgbClr val="FF0000"/>
                </a:solidFill>
                <a:latin typeface="Times New Roman" panose="02020603050405020304" pitchFamily="18" charset="0"/>
                <a:ea typeface="標楷體" panose="03000509000000000000" pitchFamily="65" charset="-120"/>
              </a:rPr>
              <a:t>月</a:t>
            </a:r>
            <a:r>
              <a:rPr lang="en-US" altLang="zh-TW" sz="2800" b="1" u="sng" dirty="0" smtClean="0">
                <a:solidFill>
                  <a:srgbClr val="FF0000"/>
                </a:solidFill>
                <a:latin typeface="Times New Roman" panose="02020603050405020304" pitchFamily="18" charset="0"/>
                <a:ea typeface="標楷體" panose="03000509000000000000" pitchFamily="65" charset="-120"/>
              </a:rPr>
              <a:t>18 </a:t>
            </a:r>
            <a:r>
              <a:rPr lang="zh-TW" altLang="en-US" sz="2800" b="1" u="sng" dirty="0">
                <a:solidFill>
                  <a:srgbClr val="FF0000"/>
                </a:solidFill>
                <a:latin typeface="Times New Roman" panose="02020603050405020304" pitchFamily="18" charset="0"/>
                <a:ea typeface="標楷體" panose="03000509000000000000" pitchFamily="65" charset="-120"/>
              </a:rPr>
              <a:t>日下午</a:t>
            </a:r>
            <a:r>
              <a:rPr lang="en-US" altLang="zh-TW" sz="2800" b="1" u="sng" dirty="0">
                <a:solidFill>
                  <a:srgbClr val="FF0000"/>
                </a:solidFill>
                <a:latin typeface="Times New Roman" panose="02020603050405020304" pitchFamily="18" charset="0"/>
                <a:ea typeface="標楷體" panose="03000509000000000000" pitchFamily="65" charset="-120"/>
              </a:rPr>
              <a:t>5 </a:t>
            </a:r>
            <a:r>
              <a:rPr lang="zh-TW" altLang="en-US" sz="2800" b="1" u="sng" dirty="0">
                <a:solidFill>
                  <a:srgbClr val="FF0000"/>
                </a:solidFill>
                <a:latin typeface="Times New Roman" panose="02020603050405020304" pitchFamily="18" charset="0"/>
                <a:ea typeface="標楷體" panose="03000509000000000000" pitchFamily="65" charset="-120"/>
              </a:rPr>
              <a:t>時止，請應考人提早完成報名作業，避免集中於考試報名最後截止期限，致造成網路流量壅塞而影響報名權益。</a:t>
            </a:r>
          </a:p>
        </p:txBody>
      </p:sp>
    </p:spTree>
    <p:extLst>
      <p:ext uri="{BB962C8B-B14F-4D97-AF65-F5344CB8AC3E}">
        <p14:creationId xmlns:p14="http://schemas.microsoft.com/office/powerpoint/2010/main" val="3616138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2811" y="310342"/>
            <a:ext cx="11536680" cy="6334298"/>
          </a:xfrm>
        </p:spPr>
        <p:txBody>
          <a:bodyPr>
            <a:noAutofit/>
          </a:bodyPr>
          <a:lstStyle/>
          <a:p>
            <a:pPr marL="0" indent="0" algn="just" hangingPunct="0">
              <a:lnSpc>
                <a:spcPts val="4000"/>
              </a:lnSpc>
              <a:buNone/>
            </a:pPr>
            <a:r>
              <a:rPr lang="zh-TW" altLang="en-US" sz="2800" b="1" dirty="0">
                <a:latin typeface="Times New Roman" panose="02020603050405020304" pitchFamily="18" charset="0"/>
                <a:ea typeface="標楷體" panose="03000509000000000000" pitchFamily="65" charset="-120"/>
              </a:rPr>
              <a:t>十六</a:t>
            </a:r>
            <a:r>
              <a:rPr lang="zh-TW" altLang="en-US" sz="2800" b="1" dirty="0" smtClean="0">
                <a:latin typeface="Times New Roman" panose="02020603050405020304" pitchFamily="18" charset="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國家考試報名費係採多元繳款方式，應考人於</a:t>
            </a:r>
            <a:r>
              <a:rPr lang="zh-TW" altLang="en-US" sz="3200" dirty="0">
                <a:solidFill>
                  <a:srgbClr val="FF0000"/>
                </a:solidFill>
                <a:latin typeface="標楷體" panose="03000509000000000000" pitchFamily="65" charset="-120"/>
                <a:ea typeface="標楷體" panose="03000509000000000000" pitchFamily="65" charset="-120"/>
              </a:rPr>
              <a:t>繳費截止</a:t>
            </a:r>
            <a:r>
              <a:rPr lang="zh-TW" altLang="en-US" sz="3200" dirty="0">
                <a:latin typeface="標楷體" panose="03000509000000000000" pitchFamily="65" charset="-120"/>
                <a:ea typeface="標楷體" panose="03000509000000000000" pitchFamily="65" charset="-120"/>
              </a:rPr>
              <a:t>日前，可於網路報名資訊系統以</a:t>
            </a:r>
            <a:r>
              <a:rPr lang="en-US" altLang="zh-TW" sz="3200" dirty="0" err="1">
                <a:latin typeface="標楷體" panose="03000509000000000000" pitchFamily="65" charset="-120"/>
                <a:ea typeface="標楷體" panose="03000509000000000000" pitchFamily="65" charset="-120"/>
              </a:rPr>
              <a:t>WebATM</a:t>
            </a:r>
            <a:r>
              <a:rPr lang="zh-TW" altLang="en-US" sz="3200" dirty="0">
                <a:latin typeface="標楷體" panose="03000509000000000000" pitchFamily="65" charset="-120"/>
                <a:ea typeface="標楷體" panose="03000509000000000000" pitchFamily="65" charset="-120"/>
              </a:rPr>
              <a:t>繳款、免持單超商繳款、信用卡繳款，或以臨櫃繳款，依報名規定期限內寄送報名表件，</a:t>
            </a:r>
            <a:r>
              <a:rPr lang="zh-TW" altLang="en-US" sz="3200" dirty="0">
                <a:solidFill>
                  <a:srgbClr val="FF0000"/>
                </a:solidFill>
                <a:latin typeface="標楷體" panose="03000509000000000000" pitchFamily="65" charset="-120"/>
                <a:ea typeface="標楷體" panose="03000509000000000000" pitchFamily="65" charset="-120"/>
              </a:rPr>
              <a:t>逾期不予受理</a:t>
            </a:r>
            <a:r>
              <a:rPr lang="zh-TW" altLang="en-US" sz="3200" dirty="0">
                <a:latin typeface="標楷體" panose="03000509000000000000" pitchFamily="65" charset="-120"/>
                <a:ea typeface="標楷體" panose="03000509000000000000" pitchFamily="65" charset="-120"/>
              </a:rPr>
              <a:t>。</a:t>
            </a:r>
            <a:r>
              <a:rPr lang="zh-TW" altLang="en-US" dirty="0"/>
              <a:t> </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附件三</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國家</a:t>
            </a:r>
            <a:r>
              <a:rPr lang="zh-TW" altLang="en-US" sz="3200" dirty="0" smtClean="0">
                <a:latin typeface="標楷體" panose="03000509000000000000" pitchFamily="65" charset="-120"/>
                <a:ea typeface="標楷體" panose="03000509000000000000" pitchFamily="65" charset="-120"/>
              </a:rPr>
              <a:t>考試報名費多元繳款方式說明及應注意事項</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圓角矩形 3"/>
          <p:cNvSpPr/>
          <p:nvPr/>
        </p:nvSpPr>
        <p:spPr>
          <a:xfrm>
            <a:off x="560790" y="3222870"/>
            <a:ext cx="11060722" cy="232996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3600" b="1" dirty="0" smtClean="0">
                <a:solidFill>
                  <a:srgbClr val="FF0000"/>
                </a:solidFill>
                <a:latin typeface="標楷體" panose="03000509000000000000" pitchFamily="65" charset="-120"/>
                <a:ea typeface="標楷體" panose="03000509000000000000" pitchFamily="65" charset="-120"/>
              </a:rPr>
              <a:t>※</a:t>
            </a:r>
            <a:r>
              <a:rPr lang="zh-TW" altLang="en-US" sz="3600" b="1" u="sng" dirty="0">
                <a:solidFill>
                  <a:srgbClr val="FF0000"/>
                </a:solidFill>
                <a:latin typeface="標楷體" panose="03000509000000000000" pitchFamily="65" charset="-120"/>
                <a:ea typeface="標楷體" panose="03000509000000000000" pitchFamily="65" charset="-120"/>
              </a:rPr>
              <a:t>繳款憑證並請妥善留存</a:t>
            </a:r>
            <a:r>
              <a:rPr lang="zh-TW" altLang="en-US" sz="3600" b="1" u="sng" dirty="0" smtClean="0">
                <a:solidFill>
                  <a:srgbClr val="FF0000"/>
                </a:solidFill>
                <a:latin typeface="標楷體" panose="03000509000000000000" pitchFamily="65" charset="-120"/>
                <a:ea typeface="標楷體" panose="03000509000000000000" pitchFamily="65" charset="-120"/>
              </a:rPr>
              <a:t>，應考</a:t>
            </a:r>
            <a:r>
              <a:rPr lang="zh-TW" altLang="en-US" sz="3600" b="1" u="sng" dirty="0">
                <a:solidFill>
                  <a:srgbClr val="FF0000"/>
                </a:solidFill>
                <a:latin typeface="標楷體" panose="03000509000000000000" pitchFamily="65" charset="-120"/>
                <a:ea typeface="標楷體" panose="03000509000000000000" pitchFamily="65" charset="-120"/>
              </a:rPr>
              <a:t>人</a:t>
            </a:r>
            <a:r>
              <a:rPr lang="zh-TW" altLang="en-US" sz="3600" b="1" u="sng" dirty="0" smtClean="0">
                <a:solidFill>
                  <a:srgbClr val="FF0000"/>
                </a:solidFill>
                <a:latin typeface="標楷體" panose="03000509000000000000" pitchFamily="65" charset="-120"/>
                <a:ea typeface="標楷體" panose="03000509000000000000" pitchFamily="65" charset="-120"/>
              </a:rPr>
              <a:t>請保管</a:t>
            </a:r>
            <a:r>
              <a:rPr lang="zh-TW" altLang="en-US" sz="3600" b="1" u="sng" dirty="0">
                <a:solidFill>
                  <a:srgbClr val="FF0000"/>
                </a:solidFill>
                <a:latin typeface="標楷體" panose="03000509000000000000" pitchFamily="65" charset="-120"/>
                <a:ea typeface="標楷體" panose="03000509000000000000" pitchFamily="65" charset="-120"/>
              </a:rPr>
              <a:t>繳款</a:t>
            </a:r>
            <a:r>
              <a:rPr lang="zh-TW" altLang="en-US" sz="3600" b="1" u="sng" dirty="0" smtClean="0">
                <a:solidFill>
                  <a:srgbClr val="FF0000"/>
                </a:solidFill>
                <a:latin typeface="標楷體" panose="03000509000000000000" pitchFamily="65" charset="-120"/>
                <a:ea typeface="標楷體" panose="03000509000000000000" pitchFamily="65" charset="-120"/>
              </a:rPr>
              <a:t>證明，無須</a:t>
            </a:r>
            <a:r>
              <a:rPr lang="zh-TW" altLang="en-US" sz="3600" b="1" u="sng" dirty="0">
                <a:solidFill>
                  <a:srgbClr val="FF0000"/>
                </a:solidFill>
                <a:latin typeface="標楷體" panose="03000509000000000000" pitchFamily="65" charset="-120"/>
                <a:ea typeface="標楷體" panose="03000509000000000000" pitchFamily="65" charset="-120"/>
              </a:rPr>
              <a:t>黏貼於報名履歷表背面。未於前揭繳交規定期限內完成繳費者，不予受理</a:t>
            </a:r>
            <a:r>
              <a:rPr lang="zh-TW" altLang="en-US" sz="3600" b="1" u="sng" dirty="0" smtClean="0">
                <a:solidFill>
                  <a:srgbClr val="FF0000"/>
                </a:solidFill>
                <a:latin typeface="標楷體" panose="03000509000000000000" pitchFamily="65" charset="-120"/>
                <a:ea typeface="標楷體" panose="03000509000000000000" pitchFamily="65" charset="-120"/>
              </a:rPr>
              <a:t>報名</a:t>
            </a:r>
            <a:r>
              <a:rPr lang="zh-TW" altLang="en-US" sz="3600" dirty="0" smtClean="0">
                <a:latin typeface="標楷體" panose="03000509000000000000" pitchFamily="65" charset="-120"/>
                <a:ea typeface="標楷體" panose="03000509000000000000" pitchFamily="65" charset="-120"/>
              </a:rPr>
              <a:t> 。</a:t>
            </a:r>
            <a:endParaRPr lang="zh-TW" altLang="en-US" sz="3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616202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TM03457510[[fn=肥皂]]</Template>
  <TotalTime>1630</TotalTime>
  <Words>2328</Words>
  <Application>Microsoft Office PowerPoint</Application>
  <PresentationFormat>寬螢幕</PresentationFormat>
  <Paragraphs>174</Paragraphs>
  <Slides>22</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22</vt:i4>
      </vt:variant>
    </vt:vector>
  </HeadingPairs>
  <TitlesOfParts>
    <vt:vector size="32" baseType="lpstr">
      <vt:lpstr>PMingLiU</vt:lpstr>
      <vt:lpstr>PMingLiU</vt:lpstr>
      <vt:lpstr>標楷體</vt:lpstr>
      <vt:lpstr>Calibri</vt:lpstr>
      <vt:lpstr>Century Gothic</vt:lpstr>
      <vt:lpstr>Garamond</vt:lpstr>
      <vt:lpstr>Times New Roman</vt:lpstr>
      <vt:lpstr>Wingdings</vt:lpstr>
      <vt:lpstr>Wingdings 2</vt:lpstr>
      <vt:lpstr>肥皂</vt:lpstr>
      <vt:lpstr>國考集體報名說明</vt:lpstr>
      <vt:lpstr>113年集體報名相關作業時程表</vt:lpstr>
      <vt:lpstr>考試相關事宜</vt:lpstr>
      <vt:lpstr>PowerPoint 簡報</vt:lpstr>
      <vt:lpstr>PowerPoint 簡報</vt:lpstr>
      <vt:lpstr>PowerPoint 簡報</vt:lpstr>
      <vt:lpstr>PowerPoint 簡報</vt:lpstr>
      <vt:lpstr>PowerPoint 簡報</vt:lpstr>
      <vt:lpstr>PowerPoint 簡報</vt:lpstr>
      <vt:lpstr>應考人登錄報名資料注意事項：</vt:lpstr>
      <vt:lpstr>二、各應考人繳交報名表件順序及注意事項：</vt:lpstr>
      <vt:lpstr>PowerPoint 簡報</vt:lpstr>
      <vt:lpstr>PowerPoint 簡報</vt:lpstr>
      <vt:lpstr>PowerPoint 簡報</vt:lpstr>
      <vt:lpstr>PowerPoint 簡報</vt:lpstr>
      <vt:lpstr>一、網路報名-應試學歷資料之填寫部分 1.「在校生學號」欄位：非常重要！請務必填寫目前的學號！ 2.「學位授予學校」及「畢業證書校名」欄位：請選填『美和學校財團法人美和科技大學』。 3.「畢肄業」欄位：請點選『畢業』。 4.「畢業年月」欄位：請選填『113(2024)年06 月』。 5. 「考區」欄位於報名資料上傳後即無法修改，請同學謹慎填寫！</vt:lpstr>
      <vt:lpstr>二、若報名書表資料有誤，只能在24 小時內更新。 三、報名書表下載後，請列印『報名履歷表』及『准予附條件應考申請表』即可！並將前開文件與學生證正反面影本交付學校承辦人，即完成報名作業。 不需列印『報名專用信封』！ 四、繳交至職涯中心前，請再次檢查： 1. 報名履歷表：貼妥身分證正反面影本及相片(相片背面須寫上姓名、考區)、簽名。 2. 准予附條件應考申請表：貼妥學生證正反面影本、簽名。 3. 各班繳交時請依考區分類，並按照學號排列。</vt:lpstr>
      <vt:lpstr>Q&amp;A</vt:lpstr>
      <vt:lpstr>Q&amp;A</vt:lpstr>
      <vt:lpstr>Q&amp;A</vt:lpstr>
      <vt:lpstr>Q&amp;A</vt:lpstr>
      <vt:lpstr>謝謝聆聽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護理系國考集體報名注意事項</dc:title>
  <dc:creator>user</dc:creator>
  <cp:lastModifiedBy>user</cp:lastModifiedBy>
  <cp:revision>118</cp:revision>
  <cp:lastPrinted>2022-03-17T03:54:17Z</cp:lastPrinted>
  <dcterms:created xsi:type="dcterms:W3CDTF">2021-03-30T03:03:59Z</dcterms:created>
  <dcterms:modified xsi:type="dcterms:W3CDTF">2024-04-09T08:38:40Z</dcterms:modified>
</cp:coreProperties>
</file>